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6/30/2024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12937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6721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872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5140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9127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724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2275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8087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37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0836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1215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3765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806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1136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872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84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806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6/30/2024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3133044"/>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01E0-478D-31CF-8895-48A76AB98425}"/>
              </a:ext>
            </a:extLst>
          </p:cNvPr>
          <p:cNvSpPr>
            <a:spLocks noGrp="1"/>
          </p:cNvSpPr>
          <p:nvPr>
            <p:ph type="ctrTitle"/>
          </p:nvPr>
        </p:nvSpPr>
        <p:spPr>
          <a:xfrm>
            <a:off x="668592" y="2124597"/>
            <a:ext cx="10854815" cy="2421464"/>
          </a:xfrm>
        </p:spPr>
        <p:txBody>
          <a:bodyPr>
            <a:normAutofit/>
          </a:bodyPr>
          <a:lstStyle/>
          <a:p>
            <a:pPr algn="ctr"/>
            <a:r>
              <a:rPr lang="en-IN" sz="6000" b="1" cap="none"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Amazon Sales Data Analysis Report</a:t>
            </a:r>
          </a:p>
        </p:txBody>
      </p:sp>
      <p:sp>
        <p:nvSpPr>
          <p:cNvPr id="3" name="Subtitle 2">
            <a:extLst>
              <a:ext uri="{FF2B5EF4-FFF2-40B4-BE49-F238E27FC236}">
                <a16:creationId xmlns:a16="http://schemas.microsoft.com/office/drawing/2014/main" id="{EAC58BF6-79FE-AB3A-FAF4-A00202738027}"/>
              </a:ext>
            </a:extLst>
          </p:cNvPr>
          <p:cNvSpPr>
            <a:spLocks noGrp="1"/>
          </p:cNvSpPr>
          <p:nvPr>
            <p:ph type="subTitle" idx="1"/>
          </p:nvPr>
        </p:nvSpPr>
        <p:spPr>
          <a:xfrm>
            <a:off x="2605546" y="4635080"/>
            <a:ext cx="7197726" cy="1405467"/>
          </a:xfrm>
        </p:spPr>
        <p:txBody>
          <a:bodyPr>
            <a:normAutofit/>
          </a:bodyPr>
          <a:lstStyle/>
          <a:p>
            <a:pPr algn="ctr"/>
            <a:endParaRPr lang="en-IN" sz="2000" cap="none" dirty="0">
              <a:latin typeface="Arial" panose="020B0604020202020204" pitchFamily="34" charset="0"/>
              <a:cs typeface="Arial" panose="020B0604020202020204" pitchFamily="34" charset="0"/>
            </a:endParaRPr>
          </a:p>
          <a:p>
            <a:pPr algn="ctr"/>
            <a:r>
              <a:rPr lang="en-IN" sz="2000" cap="none" dirty="0">
                <a:latin typeface="Arial" panose="020B0604020202020204" pitchFamily="34" charset="0"/>
                <a:cs typeface="Arial" panose="020B0604020202020204" pitchFamily="34" charset="0"/>
              </a:rPr>
              <a:t>Presentation by Kajal Raut</a:t>
            </a:r>
          </a:p>
        </p:txBody>
      </p:sp>
      <p:pic>
        <p:nvPicPr>
          <p:cNvPr id="9" name="Picture 8">
            <a:extLst>
              <a:ext uri="{FF2B5EF4-FFF2-40B4-BE49-F238E27FC236}">
                <a16:creationId xmlns:a16="http://schemas.microsoft.com/office/drawing/2014/main" id="{7E265E6F-DF5C-34C6-D558-2CB3F938915F}"/>
              </a:ext>
            </a:extLst>
          </p:cNvPr>
          <p:cNvPicPr>
            <a:picLocks noChangeAspect="1"/>
          </p:cNvPicPr>
          <p:nvPr/>
        </p:nvPicPr>
        <p:blipFill rotWithShape="1">
          <a:blip r:embed="rId2"/>
          <a:srcRect t="9775" b="15773"/>
          <a:stretch/>
        </p:blipFill>
        <p:spPr>
          <a:xfrm>
            <a:off x="4581830" y="817453"/>
            <a:ext cx="2694040" cy="1104146"/>
          </a:xfrm>
          <a:prstGeom prst="rect">
            <a:avLst/>
          </a:prstGeom>
        </p:spPr>
      </p:pic>
    </p:spTree>
    <p:extLst>
      <p:ext uri="{BB962C8B-B14F-4D97-AF65-F5344CB8AC3E}">
        <p14:creationId xmlns:p14="http://schemas.microsoft.com/office/powerpoint/2010/main" val="421004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613A90-60E0-B4E9-C662-F408A020E339}"/>
              </a:ext>
            </a:extLst>
          </p:cNvPr>
          <p:cNvSpPr txBox="1"/>
          <p:nvPr/>
        </p:nvSpPr>
        <p:spPr>
          <a:xfrm>
            <a:off x="1278194" y="1337187"/>
            <a:ext cx="9704438" cy="3970318"/>
          </a:xfrm>
          <a:prstGeom prst="rect">
            <a:avLst/>
          </a:prstGeom>
          <a:noFill/>
        </p:spPr>
        <p:txBody>
          <a:bodyPr wrap="square" rtlCol="0">
            <a:spAutoFit/>
          </a:bodyPr>
          <a:lstStyle/>
          <a:p>
            <a:pPr algn="ctr"/>
            <a:r>
              <a:rPr lang="en-IN" sz="3600" dirty="0">
                <a:latin typeface="Arial" panose="020B0604020202020204" pitchFamily="34" charset="0"/>
                <a:cs typeface="Arial" panose="020B0604020202020204" pitchFamily="34" charset="0"/>
              </a:rPr>
              <a:t>After detecting outliers, we visualized the plots using seaborn libraries with python. Also used Tableau to make Interactive and User friendly Dashboard, visualizing trends and patterns and also generated some insights. Let’s see how our Amazon Sales Data Dashboard works.</a:t>
            </a:r>
          </a:p>
        </p:txBody>
      </p:sp>
    </p:spTree>
    <p:extLst>
      <p:ext uri="{BB962C8B-B14F-4D97-AF65-F5344CB8AC3E}">
        <p14:creationId xmlns:p14="http://schemas.microsoft.com/office/powerpoint/2010/main" val="1147733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6C7F55-375C-1C6D-B7EA-9E07CB9A1365}"/>
              </a:ext>
            </a:extLst>
          </p:cNvPr>
          <p:cNvSpPr>
            <a:spLocks noGrp="1"/>
          </p:cNvSpPr>
          <p:nvPr>
            <p:ph type="body" idx="1"/>
          </p:nvPr>
        </p:nvSpPr>
        <p:spPr>
          <a:xfrm>
            <a:off x="2461751" y="158411"/>
            <a:ext cx="7268498" cy="1447800"/>
          </a:xfrm>
        </p:spPr>
        <p:txBody>
          <a:bodyPr anchor="t">
            <a:normAutofit/>
          </a:bodyPr>
          <a:lstStyle/>
          <a:p>
            <a:endParaRPr lang="en-IN" b="1" dirty="0">
              <a:latin typeface="Arial" panose="020B0604020202020204" pitchFamily="34" charset="0"/>
              <a:cs typeface="Arial" panose="020B0604020202020204" pitchFamily="34" charset="0"/>
            </a:endParaRPr>
          </a:p>
          <a:p>
            <a:pPr algn="ctr"/>
            <a:r>
              <a:rPr lang="en-IN" sz="48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MAIN</a:t>
            </a:r>
            <a:r>
              <a:rPr lang="en-IN" sz="4800" b="1"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 </a:t>
            </a:r>
            <a:r>
              <a:rPr lang="en-IN" sz="48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KPI’S</a:t>
            </a:r>
          </a:p>
        </p:txBody>
      </p:sp>
      <p:sp>
        <p:nvSpPr>
          <p:cNvPr id="6" name="Rectangle: Rounded Corners 5">
            <a:extLst>
              <a:ext uri="{FF2B5EF4-FFF2-40B4-BE49-F238E27FC236}">
                <a16:creationId xmlns:a16="http://schemas.microsoft.com/office/drawing/2014/main" id="{6DD00223-FB91-3E4D-3449-CBB14FA21DBD}"/>
              </a:ext>
            </a:extLst>
          </p:cNvPr>
          <p:cNvSpPr/>
          <p:nvPr/>
        </p:nvSpPr>
        <p:spPr>
          <a:xfrm>
            <a:off x="511277" y="2202426"/>
            <a:ext cx="2654710" cy="159282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reflection blurRad="6350" stA="52000" endA="300" endPos="350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4800" b="1" dirty="0">
                <a:latin typeface="Arial" panose="020B0604020202020204" pitchFamily="34" charset="0"/>
                <a:cs typeface="Arial" panose="020B0604020202020204" pitchFamily="34" charset="0"/>
              </a:rPr>
              <a:t>137M</a:t>
            </a:r>
            <a:r>
              <a:rPr lang="en-IN" sz="3200" b="1" dirty="0">
                <a:latin typeface="Arial" panose="020B0604020202020204" pitchFamily="34" charset="0"/>
                <a:cs typeface="Arial" panose="020B0604020202020204" pitchFamily="34" charset="0"/>
              </a:rPr>
              <a:t> </a:t>
            </a:r>
          </a:p>
          <a:p>
            <a:pPr algn="ctr"/>
            <a:r>
              <a:rPr lang="en-IN" sz="2400" b="1" dirty="0">
                <a:latin typeface="Arial" panose="020B0604020202020204" pitchFamily="34" charset="0"/>
                <a:cs typeface="Arial" panose="020B0604020202020204" pitchFamily="34" charset="0"/>
              </a:rPr>
              <a:t>Total Revenue</a:t>
            </a:r>
          </a:p>
        </p:txBody>
      </p:sp>
      <p:sp>
        <p:nvSpPr>
          <p:cNvPr id="12" name="Rectangle: Rounded Corners 11">
            <a:extLst>
              <a:ext uri="{FF2B5EF4-FFF2-40B4-BE49-F238E27FC236}">
                <a16:creationId xmlns:a16="http://schemas.microsoft.com/office/drawing/2014/main" id="{1A3D6DA2-1D1B-FAD1-BFC3-4CBD90CE44F8}"/>
              </a:ext>
            </a:extLst>
          </p:cNvPr>
          <p:cNvSpPr/>
          <p:nvPr/>
        </p:nvSpPr>
        <p:spPr>
          <a:xfrm>
            <a:off x="4680155" y="2202426"/>
            <a:ext cx="2654710" cy="159282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reflection blurRad="6350" stA="52000" endA="300" endPos="350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4800" b="1" dirty="0">
                <a:latin typeface="Arial" panose="020B0604020202020204" pitchFamily="34" charset="0"/>
                <a:cs typeface="Arial" panose="020B0604020202020204" pitchFamily="34" charset="0"/>
              </a:rPr>
              <a:t>44M</a:t>
            </a:r>
          </a:p>
          <a:p>
            <a:pPr algn="ctr"/>
            <a:r>
              <a:rPr lang="en-IN" sz="2400" b="1" dirty="0">
                <a:latin typeface="Arial" panose="020B0604020202020204" pitchFamily="34" charset="0"/>
                <a:cs typeface="Arial" panose="020B0604020202020204" pitchFamily="34" charset="0"/>
              </a:rPr>
              <a:t>Total Profit</a:t>
            </a:r>
          </a:p>
        </p:txBody>
      </p:sp>
      <p:sp>
        <p:nvSpPr>
          <p:cNvPr id="13" name="Rectangle: Rounded Corners 12">
            <a:extLst>
              <a:ext uri="{FF2B5EF4-FFF2-40B4-BE49-F238E27FC236}">
                <a16:creationId xmlns:a16="http://schemas.microsoft.com/office/drawing/2014/main" id="{8B21E34A-BB6A-1E15-CABE-EDD6F511C6B7}"/>
              </a:ext>
            </a:extLst>
          </p:cNvPr>
          <p:cNvSpPr/>
          <p:nvPr/>
        </p:nvSpPr>
        <p:spPr>
          <a:xfrm>
            <a:off x="9026013" y="2202426"/>
            <a:ext cx="2654710" cy="159282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reflection blurRad="6350" stA="52000" endA="300" endPos="350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4800" b="1" dirty="0">
                <a:latin typeface="Arial" panose="020B0604020202020204" pitchFamily="34" charset="0"/>
                <a:cs typeface="Arial" panose="020B0604020202020204" pitchFamily="34" charset="0"/>
              </a:rPr>
              <a:t>93M</a:t>
            </a:r>
          </a:p>
          <a:p>
            <a:pPr algn="ctr"/>
            <a:r>
              <a:rPr lang="en-IN" sz="2400" b="1" dirty="0">
                <a:latin typeface="Arial" panose="020B0604020202020204" pitchFamily="34" charset="0"/>
                <a:cs typeface="Arial" panose="020B0604020202020204" pitchFamily="34" charset="0"/>
              </a:rPr>
              <a:t>Total Cost</a:t>
            </a:r>
          </a:p>
        </p:txBody>
      </p:sp>
      <p:sp>
        <p:nvSpPr>
          <p:cNvPr id="14" name="Rectangle: Rounded Corners 13">
            <a:extLst>
              <a:ext uri="{FF2B5EF4-FFF2-40B4-BE49-F238E27FC236}">
                <a16:creationId xmlns:a16="http://schemas.microsoft.com/office/drawing/2014/main" id="{FE0F1234-FC80-CE24-35F0-341ED83999EF}"/>
              </a:ext>
            </a:extLst>
          </p:cNvPr>
          <p:cNvSpPr/>
          <p:nvPr/>
        </p:nvSpPr>
        <p:spPr>
          <a:xfrm>
            <a:off x="2664541" y="4719484"/>
            <a:ext cx="2654710" cy="159282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reflection blurRad="6350" stA="52000" endA="300" endPos="350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4800" b="1" dirty="0">
                <a:latin typeface="Arial" panose="020B0604020202020204" pitchFamily="34" charset="0"/>
                <a:cs typeface="Arial" panose="020B0604020202020204" pitchFamily="34" charset="0"/>
              </a:rPr>
              <a:t>513K</a:t>
            </a:r>
          </a:p>
          <a:p>
            <a:pPr algn="ctr"/>
            <a:r>
              <a:rPr lang="en-IN" sz="2400" b="1" dirty="0">
                <a:latin typeface="Arial" panose="020B0604020202020204" pitchFamily="34" charset="0"/>
                <a:cs typeface="Arial" panose="020B0604020202020204" pitchFamily="34" charset="0"/>
              </a:rPr>
              <a:t>Average Units Sold</a:t>
            </a:r>
          </a:p>
        </p:txBody>
      </p:sp>
      <p:sp>
        <p:nvSpPr>
          <p:cNvPr id="15" name="Rectangle: Rounded Corners 14">
            <a:extLst>
              <a:ext uri="{FF2B5EF4-FFF2-40B4-BE49-F238E27FC236}">
                <a16:creationId xmlns:a16="http://schemas.microsoft.com/office/drawing/2014/main" id="{0C6E36D2-6AF4-F9D7-F029-82884A91BE4D}"/>
              </a:ext>
            </a:extLst>
          </p:cNvPr>
          <p:cNvSpPr/>
          <p:nvPr/>
        </p:nvSpPr>
        <p:spPr>
          <a:xfrm>
            <a:off x="6872751" y="4719484"/>
            <a:ext cx="2654710" cy="159282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reflection blurRad="6350" stA="52000" endA="300" endPos="350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4800" b="1" dirty="0">
                <a:latin typeface="Arial" panose="020B0604020202020204" pitchFamily="34" charset="0"/>
                <a:cs typeface="Arial" panose="020B0604020202020204" pitchFamily="34" charset="0"/>
              </a:rPr>
              <a:t>19K</a:t>
            </a:r>
          </a:p>
          <a:p>
            <a:pPr algn="ctr"/>
            <a:r>
              <a:rPr lang="en-IN" sz="2400" b="1" dirty="0">
                <a:latin typeface="Arial" panose="020B0604020202020204" pitchFamily="34" charset="0"/>
                <a:cs typeface="Arial" panose="020B0604020202020204" pitchFamily="34" charset="0"/>
              </a:rPr>
              <a:t>Average Units Cost</a:t>
            </a:r>
          </a:p>
        </p:txBody>
      </p:sp>
    </p:spTree>
    <p:extLst>
      <p:ext uri="{BB962C8B-B14F-4D97-AF65-F5344CB8AC3E}">
        <p14:creationId xmlns:p14="http://schemas.microsoft.com/office/powerpoint/2010/main" val="3950395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C42CB7B-BD34-2E37-6AD1-309E69CE0725}"/>
              </a:ext>
            </a:extLst>
          </p:cNvPr>
          <p:cNvPicPr>
            <a:picLocks noChangeAspect="1"/>
          </p:cNvPicPr>
          <p:nvPr/>
        </p:nvPicPr>
        <p:blipFill>
          <a:blip r:embed="rId2">
            <a:alphaModFix amt="50000"/>
          </a:blip>
          <a:stretch>
            <a:fillRect/>
          </a:stretch>
        </p:blipFill>
        <p:spPr>
          <a:xfrm>
            <a:off x="196645" y="3658645"/>
            <a:ext cx="3699104" cy="302316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a:extLst>
              <a:ext uri="{FF2B5EF4-FFF2-40B4-BE49-F238E27FC236}">
                <a16:creationId xmlns:a16="http://schemas.microsoft.com/office/drawing/2014/main" id="{C1AB0952-5663-14FF-29A2-07EFF4BE8074}"/>
              </a:ext>
            </a:extLst>
          </p:cNvPr>
          <p:cNvPicPr>
            <a:picLocks noChangeAspect="1"/>
          </p:cNvPicPr>
          <p:nvPr/>
        </p:nvPicPr>
        <p:blipFill>
          <a:blip r:embed="rId3">
            <a:alphaModFix amt="70000"/>
          </a:blip>
          <a:stretch>
            <a:fillRect/>
          </a:stretch>
        </p:blipFill>
        <p:spPr>
          <a:xfrm>
            <a:off x="7561631" y="61607"/>
            <a:ext cx="4630369" cy="3597038"/>
          </a:xfrm>
          <a:prstGeom prst="rect">
            <a:avLst/>
          </a:prstGeom>
        </p:spPr>
      </p:pic>
      <p:sp>
        <p:nvSpPr>
          <p:cNvPr id="10" name="TextBox 9">
            <a:extLst>
              <a:ext uri="{FF2B5EF4-FFF2-40B4-BE49-F238E27FC236}">
                <a16:creationId xmlns:a16="http://schemas.microsoft.com/office/drawing/2014/main" id="{AAB18EA1-56B8-F624-92E6-83085F75B187}"/>
              </a:ext>
            </a:extLst>
          </p:cNvPr>
          <p:cNvSpPr txBox="1"/>
          <p:nvPr/>
        </p:nvSpPr>
        <p:spPr>
          <a:xfrm>
            <a:off x="3082413" y="2356366"/>
            <a:ext cx="6027174" cy="214526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6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MY </a:t>
            </a:r>
            <a:br>
              <a:rPr lang="en-IN" sz="6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br>
            <a:r>
              <a:rPr lang="en-IN" sz="6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DASHBOARDS</a:t>
            </a:r>
          </a:p>
        </p:txBody>
      </p:sp>
    </p:spTree>
    <p:extLst>
      <p:ext uri="{BB962C8B-B14F-4D97-AF65-F5344CB8AC3E}">
        <p14:creationId xmlns:p14="http://schemas.microsoft.com/office/powerpoint/2010/main" val="3168145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E816-6B02-0F5D-3C08-1F0DC1ABCA29}"/>
              </a:ext>
            </a:extLst>
          </p:cNvPr>
          <p:cNvSpPr>
            <a:spLocks noGrp="1"/>
          </p:cNvSpPr>
          <p:nvPr>
            <p:ph type="title"/>
          </p:nvPr>
        </p:nvSpPr>
        <p:spPr>
          <a:xfrm>
            <a:off x="1030287" y="93406"/>
            <a:ext cx="10131425" cy="1012723"/>
          </a:xfrm>
        </p:spPr>
        <p:txBody>
          <a:bodyPr>
            <a:normAutofit/>
          </a:bodyPr>
          <a:lstStyle/>
          <a:p>
            <a:pPr algn="ctr"/>
            <a:r>
              <a:rPr lang="en-IN" sz="48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Sales analysis</a:t>
            </a:r>
          </a:p>
        </p:txBody>
      </p:sp>
      <p:pic>
        <p:nvPicPr>
          <p:cNvPr id="5" name="Picture 4">
            <a:extLst>
              <a:ext uri="{FF2B5EF4-FFF2-40B4-BE49-F238E27FC236}">
                <a16:creationId xmlns:a16="http://schemas.microsoft.com/office/drawing/2014/main" id="{5EB44226-08C6-38B8-63BB-92BA97CAFD4B}"/>
              </a:ext>
            </a:extLst>
          </p:cNvPr>
          <p:cNvPicPr>
            <a:picLocks noChangeAspect="1"/>
          </p:cNvPicPr>
          <p:nvPr/>
        </p:nvPicPr>
        <p:blipFill rotWithShape="1">
          <a:blip r:embed="rId2"/>
          <a:srcRect b="1488"/>
          <a:stretch/>
        </p:blipFill>
        <p:spPr>
          <a:xfrm>
            <a:off x="706716" y="1125793"/>
            <a:ext cx="10778568" cy="5555226"/>
          </a:xfrm>
          <a:prstGeom prst="rect">
            <a:avLst/>
          </a:prstGeom>
        </p:spPr>
      </p:pic>
    </p:spTree>
    <p:extLst>
      <p:ext uri="{BB962C8B-B14F-4D97-AF65-F5344CB8AC3E}">
        <p14:creationId xmlns:p14="http://schemas.microsoft.com/office/powerpoint/2010/main" val="1999540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68A7-EA75-FA9C-ABB1-64F642B9BC68}"/>
              </a:ext>
            </a:extLst>
          </p:cNvPr>
          <p:cNvSpPr>
            <a:spLocks noGrp="1"/>
          </p:cNvSpPr>
          <p:nvPr>
            <p:ph type="title"/>
          </p:nvPr>
        </p:nvSpPr>
        <p:spPr>
          <a:xfrm>
            <a:off x="1030286" y="98324"/>
            <a:ext cx="10131425" cy="1002890"/>
          </a:xfrm>
        </p:spPr>
        <p:txBody>
          <a:bodyPr>
            <a:normAutofit/>
          </a:bodyPr>
          <a:lstStyle/>
          <a:p>
            <a:pPr algn="ctr"/>
            <a:r>
              <a:rPr lang="en-IN" sz="48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Product analysis</a:t>
            </a:r>
          </a:p>
        </p:txBody>
      </p:sp>
      <p:pic>
        <p:nvPicPr>
          <p:cNvPr id="5" name="Picture 4">
            <a:extLst>
              <a:ext uri="{FF2B5EF4-FFF2-40B4-BE49-F238E27FC236}">
                <a16:creationId xmlns:a16="http://schemas.microsoft.com/office/drawing/2014/main" id="{33F39D43-E48B-C88E-A3B3-85576A8E7BE2}"/>
              </a:ext>
            </a:extLst>
          </p:cNvPr>
          <p:cNvPicPr>
            <a:picLocks noChangeAspect="1"/>
          </p:cNvPicPr>
          <p:nvPr/>
        </p:nvPicPr>
        <p:blipFill>
          <a:blip r:embed="rId2"/>
          <a:stretch>
            <a:fillRect/>
          </a:stretch>
        </p:blipFill>
        <p:spPr>
          <a:xfrm>
            <a:off x="728447" y="1101214"/>
            <a:ext cx="10735105" cy="5554956"/>
          </a:xfrm>
          <a:prstGeom prst="rect">
            <a:avLst/>
          </a:prstGeom>
        </p:spPr>
      </p:pic>
    </p:spTree>
    <p:extLst>
      <p:ext uri="{BB962C8B-B14F-4D97-AF65-F5344CB8AC3E}">
        <p14:creationId xmlns:p14="http://schemas.microsoft.com/office/powerpoint/2010/main" val="138233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5A18F-F2D2-720C-973E-50C3A83DAF92}"/>
              </a:ext>
            </a:extLst>
          </p:cNvPr>
          <p:cNvSpPr>
            <a:spLocks noGrp="1"/>
          </p:cNvSpPr>
          <p:nvPr>
            <p:ph type="title"/>
          </p:nvPr>
        </p:nvSpPr>
        <p:spPr>
          <a:xfrm>
            <a:off x="1030287" y="28978"/>
            <a:ext cx="10131425" cy="1071716"/>
          </a:xfrm>
        </p:spPr>
        <p:txBody>
          <a:bodyPr>
            <a:normAutofit/>
          </a:bodyPr>
          <a:lstStyle/>
          <a:p>
            <a:pPr algn="ctr"/>
            <a:r>
              <a:rPr lang="en-IN" sz="48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Geographic analysis</a:t>
            </a:r>
          </a:p>
        </p:txBody>
      </p:sp>
      <p:pic>
        <p:nvPicPr>
          <p:cNvPr id="5" name="Picture 4">
            <a:extLst>
              <a:ext uri="{FF2B5EF4-FFF2-40B4-BE49-F238E27FC236}">
                <a16:creationId xmlns:a16="http://schemas.microsoft.com/office/drawing/2014/main" id="{7A3A018E-6F21-7B06-7DE4-9DCE3B552800}"/>
              </a:ext>
            </a:extLst>
          </p:cNvPr>
          <p:cNvPicPr>
            <a:picLocks noChangeAspect="1"/>
          </p:cNvPicPr>
          <p:nvPr/>
        </p:nvPicPr>
        <p:blipFill>
          <a:blip r:embed="rId2"/>
          <a:stretch>
            <a:fillRect/>
          </a:stretch>
        </p:blipFill>
        <p:spPr>
          <a:xfrm>
            <a:off x="766915" y="1100694"/>
            <a:ext cx="10658167" cy="5554256"/>
          </a:xfrm>
          <a:prstGeom prst="rect">
            <a:avLst/>
          </a:prstGeom>
        </p:spPr>
      </p:pic>
    </p:spTree>
    <p:extLst>
      <p:ext uri="{BB962C8B-B14F-4D97-AF65-F5344CB8AC3E}">
        <p14:creationId xmlns:p14="http://schemas.microsoft.com/office/powerpoint/2010/main" val="1348370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CABF-528C-E0B4-8D1E-0F50FF7D6CCF}"/>
              </a:ext>
            </a:extLst>
          </p:cNvPr>
          <p:cNvSpPr>
            <a:spLocks noGrp="1"/>
          </p:cNvSpPr>
          <p:nvPr>
            <p:ph type="title"/>
          </p:nvPr>
        </p:nvSpPr>
        <p:spPr>
          <a:xfrm>
            <a:off x="5832312" y="2064775"/>
            <a:ext cx="6129118" cy="3381067"/>
          </a:xfrm>
        </p:spPr>
        <p:txBody>
          <a:bodyPr anchor="ctr">
            <a:normAutofit/>
          </a:bodyPr>
          <a:lstStyle/>
          <a:p>
            <a:pPr algn="ctr"/>
            <a:r>
              <a:rPr lang="en-IN" sz="54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Visualizations </a:t>
            </a:r>
            <a:br>
              <a:rPr lang="en-IN" sz="54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br>
            <a:r>
              <a:rPr lang="en-IN" sz="54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and </a:t>
            </a:r>
            <a:br>
              <a:rPr lang="en-IN" sz="54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br>
            <a:r>
              <a:rPr lang="en-IN" sz="54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Insights</a:t>
            </a:r>
          </a:p>
        </p:txBody>
      </p:sp>
      <p:pic>
        <p:nvPicPr>
          <p:cNvPr id="10" name="Picture 9">
            <a:extLst>
              <a:ext uri="{FF2B5EF4-FFF2-40B4-BE49-F238E27FC236}">
                <a16:creationId xmlns:a16="http://schemas.microsoft.com/office/drawing/2014/main" id="{E837A850-78C7-366E-7355-B3A0FB1CF412}"/>
              </a:ext>
            </a:extLst>
          </p:cNvPr>
          <p:cNvPicPr>
            <a:picLocks noChangeAspect="1"/>
          </p:cNvPicPr>
          <p:nvPr/>
        </p:nvPicPr>
        <p:blipFill>
          <a:blip r:embed="rId2"/>
          <a:stretch>
            <a:fillRect/>
          </a:stretch>
        </p:blipFill>
        <p:spPr>
          <a:xfrm>
            <a:off x="9834715" y="163462"/>
            <a:ext cx="1901313" cy="1901313"/>
          </a:xfrm>
          <a:prstGeom prst="rect">
            <a:avLst/>
          </a:prstGeom>
        </p:spPr>
      </p:pic>
      <p:pic>
        <p:nvPicPr>
          <p:cNvPr id="12" name="Picture 11">
            <a:extLst>
              <a:ext uri="{FF2B5EF4-FFF2-40B4-BE49-F238E27FC236}">
                <a16:creationId xmlns:a16="http://schemas.microsoft.com/office/drawing/2014/main" id="{EC1504ED-0853-92B1-92DC-4487DCAD3C55}"/>
              </a:ext>
            </a:extLst>
          </p:cNvPr>
          <p:cNvPicPr>
            <a:picLocks noChangeAspect="1"/>
          </p:cNvPicPr>
          <p:nvPr/>
        </p:nvPicPr>
        <p:blipFill>
          <a:blip r:embed="rId3">
            <a:alphaModFix amt="70000"/>
          </a:blip>
          <a:srcRect/>
          <a:stretch/>
        </p:blipFill>
        <p:spPr>
          <a:xfrm>
            <a:off x="413533" y="592682"/>
            <a:ext cx="5672635" cy="5672635"/>
          </a:xfrm>
          <a:prstGeom prst="rect">
            <a:avLst/>
          </a:prstGeom>
        </p:spPr>
      </p:pic>
    </p:spTree>
    <p:extLst>
      <p:ext uri="{BB962C8B-B14F-4D97-AF65-F5344CB8AC3E}">
        <p14:creationId xmlns:p14="http://schemas.microsoft.com/office/powerpoint/2010/main" val="1268660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A84A-06FA-6FEA-3F59-50184D8E249D}"/>
              </a:ext>
            </a:extLst>
          </p:cNvPr>
          <p:cNvSpPr>
            <a:spLocks noGrp="1"/>
          </p:cNvSpPr>
          <p:nvPr>
            <p:ph type="title"/>
          </p:nvPr>
        </p:nvSpPr>
        <p:spPr>
          <a:xfrm>
            <a:off x="589934" y="417598"/>
            <a:ext cx="10923638" cy="600041"/>
          </a:xfrm>
        </p:spPr>
        <p:txBody>
          <a:bodyPr anchor="ctr">
            <a:noAutofit/>
          </a:bodyPr>
          <a:lstStyle/>
          <a:p>
            <a:pPr marL="571500" indent="-571500">
              <a:buBlip>
                <a:blip r:embed="rId2"/>
              </a:buBlip>
            </a:pPr>
            <a:r>
              <a:rPr lang="en-US"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Yearly Sales Trend (Total Revenue)</a:t>
            </a:r>
            <a:endParaRPr lang="en-IN"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D13EFDC0-4CB0-54B8-7E4E-994BF030018C}"/>
              </a:ext>
            </a:extLst>
          </p:cNvPr>
          <p:cNvPicPr>
            <a:picLocks noGrp="1" noChangeAspect="1"/>
          </p:cNvPicPr>
          <p:nvPr>
            <p:ph idx="1"/>
          </p:nvPr>
        </p:nvPicPr>
        <p:blipFill rotWithShape="1">
          <a:blip r:embed="rId3"/>
          <a:srcRect l="1205" r="1460"/>
          <a:stretch/>
        </p:blipFill>
        <p:spPr>
          <a:xfrm>
            <a:off x="4942971" y="1442352"/>
            <a:ext cx="7062216" cy="4776687"/>
          </a:xfrm>
        </p:spPr>
      </p:pic>
      <p:sp>
        <p:nvSpPr>
          <p:cNvPr id="4" name="Text Placeholder 3">
            <a:extLst>
              <a:ext uri="{FF2B5EF4-FFF2-40B4-BE49-F238E27FC236}">
                <a16:creationId xmlns:a16="http://schemas.microsoft.com/office/drawing/2014/main" id="{A41245B4-CEF3-7208-77C2-0B10C05DEF72}"/>
              </a:ext>
            </a:extLst>
          </p:cNvPr>
          <p:cNvSpPr>
            <a:spLocks noGrp="1"/>
          </p:cNvSpPr>
          <p:nvPr>
            <p:ph type="body" sz="half" idx="2"/>
          </p:nvPr>
        </p:nvSpPr>
        <p:spPr>
          <a:xfrm>
            <a:off x="589934" y="1442352"/>
            <a:ext cx="4109885" cy="4847576"/>
          </a:xfrm>
        </p:spPr>
        <p:txBody>
          <a:bodyPr>
            <a:normAutofit lnSpcReduction="10000"/>
          </a:bodyPr>
          <a:lstStyle/>
          <a:p>
            <a:pPr algn="just"/>
            <a:r>
              <a:rPr lang="en-US" sz="2200" dirty="0">
                <a:latin typeface="Arial" panose="020B0604020202020204" pitchFamily="34" charset="0"/>
                <a:cs typeface="Arial" panose="020B0604020202020204" pitchFamily="34" charset="0"/>
              </a:rPr>
              <a:t>Our revenue trend analysis reveals notable fluctuations over years. We can clearly see that Amazon has made the </a:t>
            </a:r>
            <a:r>
              <a:rPr lang="en-US" sz="2200" b="1" dirty="0">
                <a:latin typeface="Arial" panose="020B0604020202020204" pitchFamily="34" charset="0"/>
                <a:cs typeface="Arial" panose="020B0604020202020204" pitchFamily="34" charset="0"/>
              </a:rPr>
              <a:t>Maximum</a:t>
            </a:r>
            <a:r>
              <a:rPr lang="en-US" sz="2200" dirty="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Revenue</a:t>
            </a:r>
            <a:r>
              <a:rPr lang="en-US" sz="2200" dirty="0">
                <a:latin typeface="Arial" panose="020B0604020202020204" pitchFamily="34" charset="0"/>
                <a:cs typeface="Arial" panose="020B0604020202020204" pitchFamily="34" charset="0"/>
              </a:rPr>
              <a:t> in the year </a:t>
            </a:r>
            <a:r>
              <a:rPr lang="en-US" sz="2200" b="1" dirty="0">
                <a:latin typeface="Arial" panose="020B0604020202020204" pitchFamily="34" charset="0"/>
                <a:cs typeface="Arial" panose="020B0604020202020204" pitchFamily="34" charset="0"/>
              </a:rPr>
              <a:t>2012</a:t>
            </a:r>
            <a:r>
              <a:rPr lang="en-US" sz="2200" dirty="0">
                <a:latin typeface="Arial" panose="020B0604020202020204" pitchFamily="34" charset="0"/>
                <a:cs typeface="Arial" panose="020B0604020202020204" pitchFamily="34" charset="0"/>
              </a:rPr>
              <a:t> with </a:t>
            </a:r>
            <a:r>
              <a:rPr lang="en-US" sz="2200" b="1" dirty="0">
                <a:latin typeface="Arial" panose="020B0604020202020204" pitchFamily="34" charset="0"/>
                <a:cs typeface="Arial" panose="020B0604020202020204" pitchFamily="34" charset="0"/>
              </a:rPr>
              <a:t>32 million  </a:t>
            </a:r>
            <a:r>
              <a:rPr lang="en-US" sz="2200" dirty="0">
                <a:latin typeface="Arial" panose="020B0604020202020204" pitchFamily="34" charset="0"/>
                <a:cs typeface="Arial" panose="020B0604020202020204" pitchFamily="34" charset="0"/>
              </a:rPr>
              <a:t>and the </a:t>
            </a:r>
            <a:r>
              <a:rPr lang="en-US" sz="2200" b="1" dirty="0">
                <a:latin typeface="Arial" panose="020B0604020202020204" pitchFamily="34" charset="0"/>
                <a:cs typeface="Arial" panose="020B0604020202020204" pitchFamily="34" charset="0"/>
              </a:rPr>
              <a:t>Minimum Revenue </a:t>
            </a:r>
            <a:r>
              <a:rPr lang="en-US" sz="2200" dirty="0">
                <a:latin typeface="Arial" panose="020B0604020202020204" pitchFamily="34" charset="0"/>
                <a:cs typeface="Arial" panose="020B0604020202020204" pitchFamily="34" charset="0"/>
              </a:rPr>
              <a:t>in 2011 with </a:t>
            </a:r>
            <a:r>
              <a:rPr lang="en-US" sz="2200" b="1" dirty="0">
                <a:latin typeface="Arial" panose="020B0604020202020204" pitchFamily="34" charset="0"/>
                <a:cs typeface="Arial" panose="020B0604020202020204" pitchFamily="34" charset="0"/>
              </a:rPr>
              <a:t>11 million</a:t>
            </a:r>
            <a:r>
              <a:rPr lang="en-US" sz="2200" dirty="0">
                <a:latin typeface="Arial" panose="020B0604020202020204" pitchFamily="34" charset="0"/>
                <a:cs typeface="Arial" panose="020B0604020202020204" pitchFamily="34" charset="0"/>
              </a:rPr>
              <a:t>. It has been seen that there is significant increase in revenue in the year 2012 as compared to 2011 and this indicates that the year is a successful year for Amazon as the substantial growth in the sales.</a:t>
            </a:r>
          </a:p>
          <a:p>
            <a:endParaRPr lang="en-US" dirty="0"/>
          </a:p>
          <a:p>
            <a:endParaRPr lang="en-US" dirty="0"/>
          </a:p>
          <a:p>
            <a:endParaRPr lang="en-IN" dirty="0"/>
          </a:p>
        </p:txBody>
      </p:sp>
    </p:spTree>
    <p:extLst>
      <p:ext uri="{BB962C8B-B14F-4D97-AF65-F5344CB8AC3E}">
        <p14:creationId xmlns:p14="http://schemas.microsoft.com/office/powerpoint/2010/main" val="176794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6F6D3-A078-6566-E6CB-0442EE8E0BF4}"/>
              </a:ext>
            </a:extLst>
          </p:cNvPr>
          <p:cNvSpPr>
            <a:spLocks noGrp="1"/>
          </p:cNvSpPr>
          <p:nvPr>
            <p:ph type="title"/>
          </p:nvPr>
        </p:nvSpPr>
        <p:spPr>
          <a:xfrm>
            <a:off x="685800" y="235975"/>
            <a:ext cx="9077632" cy="1189703"/>
          </a:xfrm>
        </p:spPr>
        <p:txBody>
          <a:bodyPr anchor="ctr">
            <a:normAutofit/>
          </a:bodyPr>
          <a:lstStyle/>
          <a:p>
            <a:pPr marL="571500" indent="-571500">
              <a:buBlip>
                <a:blip r:embed="rId2"/>
              </a:buBlip>
            </a:pPr>
            <a:r>
              <a:rPr lang="en-US"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Monthly Sales Trend (Total Revenue)</a:t>
            </a:r>
            <a:endParaRPr lang="en-IN"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D639EA3D-4AE0-A085-6466-55A6BAA2A8BA}"/>
              </a:ext>
            </a:extLst>
          </p:cNvPr>
          <p:cNvPicPr>
            <a:picLocks noGrp="1" noChangeAspect="1"/>
          </p:cNvPicPr>
          <p:nvPr>
            <p:ph idx="1"/>
          </p:nvPr>
        </p:nvPicPr>
        <p:blipFill>
          <a:blip r:embed="rId3"/>
          <a:stretch>
            <a:fillRect/>
          </a:stretch>
        </p:blipFill>
        <p:spPr>
          <a:xfrm>
            <a:off x="4811718" y="1445340"/>
            <a:ext cx="7038611" cy="4581833"/>
          </a:xfrm>
        </p:spPr>
      </p:pic>
      <p:sp>
        <p:nvSpPr>
          <p:cNvPr id="4" name="Text Placeholder 3">
            <a:extLst>
              <a:ext uri="{FF2B5EF4-FFF2-40B4-BE49-F238E27FC236}">
                <a16:creationId xmlns:a16="http://schemas.microsoft.com/office/drawing/2014/main" id="{4392D302-33CF-DECF-FAEB-D59D3B0709D6}"/>
              </a:ext>
            </a:extLst>
          </p:cNvPr>
          <p:cNvSpPr>
            <a:spLocks noGrp="1"/>
          </p:cNvSpPr>
          <p:nvPr>
            <p:ph type="body" sz="half" idx="2"/>
          </p:nvPr>
        </p:nvSpPr>
        <p:spPr>
          <a:xfrm>
            <a:off x="685800" y="1548304"/>
            <a:ext cx="3680885" cy="4724675"/>
          </a:xfrm>
        </p:spPr>
        <p:txBody>
          <a:bodyPr>
            <a:normAutofit lnSpcReduction="10000"/>
          </a:bodyPr>
          <a:lstStyle/>
          <a:p>
            <a:pPr algn="just"/>
            <a:r>
              <a:rPr lang="en-US" sz="2200" dirty="0">
                <a:latin typeface="Arial" panose="020B0604020202020204" pitchFamily="34" charset="0"/>
                <a:cs typeface="Arial" panose="020B0604020202020204" pitchFamily="34" charset="0"/>
              </a:rPr>
              <a:t>Our revenue trend analysis reveals notable fluctuations over months. We can see that Amazon has made the </a:t>
            </a:r>
            <a:r>
              <a:rPr lang="en-US" sz="2200" b="1" dirty="0">
                <a:latin typeface="Arial" panose="020B0604020202020204" pitchFamily="34" charset="0"/>
                <a:cs typeface="Arial" panose="020B0604020202020204" pitchFamily="34" charset="0"/>
              </a:rPr>
              <a:t>Maximum</a:t>
            </a:r>
            <a:r>
              <a:rPr lang="en-US" sz="2200" dirty="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Revenue</a:t>
            </a:r>
            <a:r>
              <a:rPr lang="en-US" sz="2200" dirty="0">
                <a:latin typeface="Arial" panose="020B0604020202020204" pitchFamily="34" charset="0"/>
                <a:cs typeface="Arial" panose="020B0604020202020204" pitchFamily="34" charset="0"/>
              </a:rPr>
              <a:t> in the month of </a:t>
            </a:r>
            <a:r>
              <a:rPr lang="en-US" sz="2200" b="1" dirty="0">
                <a:latin typeface="Arial" panose="020B0604020202020204" pitchFamily="34" charset="0"/>
                <a:cs typeface="Arial" panose="020B0604020202020204" pitchFamily="34" charset="0"/>
              </a:rPr>
              <a:t>February</a:t>
            </a:r>
            <a:r>
              <a:rPr lang="en-US" sz="2200" dirty="0">
                <a:latin typeface="Arial" panose="020B0604020202020204" pitchFamily="34" charset="0"/>
                <a:cs typeface="Arial" panose="020B0604020202020204" pitchFamily="34" charset="0"/>
              </a:rPr>
              <a:t>, followed by a steady decline from march onwards. On the other hand the </a:t>
            </a:r>
            <a:r>
              <a:rPr lang="en-US" sz="2200" b="1" dirty="0">
                <a:latin typeface="Arial" panose="020B0604020202020204" pitchFamily="34" charset="0"/>
                <a:cs typeface="Arial" panose="020B0604020202020204" pitchFamily="34" charset="0"/>
              </a:rPr>
              <a:t>Minimum</a:t>
            </a:r>
            <a:r>
              <a:rPr lang="en-US" sz="2200" dirty="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Revenue</a:t>
            </a:r>
            <a:r>
              <a:rPr lang="en-US" sz="2200" dirty="0">
                <a:latin typeface="Arial" panose="020B0604020202020204" pitchFamily="34" charset="0"/>
                <a:cs typeface="Arial" panose="020B0604020202020204" pitchFamily="34" charset="0"/>
              </a:rPr>
              <a:t> made is in the month of </a:t>
            </a:r>
            <a:r>
              <a:rPr lang="en-US" sz="2200" b="1" dirty="0">
                <a:latin typeface="Arial" panose="020B0604020202020204" pitchFamily="34" charset="0"/>
                <a:cs typeface="Arial" panose="020B0604020202020204" pitchFamily="34" charset="0"/>
              </a:rPr>
              <a:t>August</a:t>
            </a:r>
            <a:r>
              <a:rPr lang="en-US" sz="2200" dirty="0">
                <a:latin typeface="Arial" panose="020B0604020202020204" pitchFamily="34" charset="0"/>
                <a:cs typeface="Arial" panose="020B0604020202020204" pitchFamily="34" charset="0"/>
              </a:rPr>
              <a:t>. However, there is a positive trend from October to December.</a:t>
            </a:r>
          </a:p>
          <a:p>
            <a:endParaRPr lang="en-IN" sz="2000" dirty="0"/>
          </a:p>
        </p:txBody>
      </p:sp>
    </p:spTree>
    <p:extLst>
      <p:ext uri="{BB962C8B-B14F-4D97-AF65-F5344CB8AC3E}">
        <p14:creationId xmlns:p14="http://schemas.microsoft.com/office/powerpoint/2010/main" val="4095870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BB395-4C4E-DD0C-D146-AF41CB598493}"/>
              </a:ext>
            </a:extLst>
          </p:cNvPr>
          <p:cNvSpPr>
            <a:spLocks noGrp="1"/>
          </p:cNvSpPr>
          <p:nvPr>
            <p:ph type="title"/>
          </p:nvPr>
        </p:nvSpPr>
        <p:spPr>
          <a:xfrm>
            <a:off x="685800" y="393017"/>
            <a:ext cx="10591800" cy="934338"/>
          </a:xfrm>
        </p:spPr>
        <p:txBody>
          <a:bodyPr anchor="ctr">
            <a:normAutofit/>
          </a:bodyPr>
          <a:lstStyle/>
          <a:p>
            <a:pPr marL="571500" indent="-571500">
              <a:buBlip>
                <a:blip r:embed="rId2"/>
              </a:buBlip>
            </a:pPr>
            <a:r>
              <a:rPr lang="en-IN" sz="3600" b="1" u="sng" cap="none" dirty="0">
                <a:ln w="0"/>
                <a:effectLst>
                  <a:outerShdw blurRad="50800" dist="38100" algn="l" rotWithShape="0">
                    <a:prstClr val="black">
                      <a:alpha val="40000"/>
                    </a:prstClr>
                  </a:outerShdw>
                </a:effectLst>
                <a:latin typeface="Arial" panose="020B0604020202020204" pitchFamily="34" charset="0"/>
                <a:cs typeface="Arial" panose="020B0604020202020204" pitchFamily="34" charset="0"/>
              </a:rPr>
              <a:t>Total</a:t>
            </a:r>
            <a:r>
              <a:rPr lang="en-IN"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Units Sold For Each Product Item</a:t>
            </a:r>
          </a:p>
        </p:txBody>
      </p:sp>
      <p:pic>
        <p:nvPicPr>
          <p:cNvPr id="6" name="Content Placeholder 5">
            <a:extLst>
              <a:ext uri="{FF2B5EF4-FFF2-40B4-BE49-F238E27FC236}">
                <a16:creationId xmlns:a16="http://schemas.microsoft.com/office/drawing/2014/main" id="{A996F1F2-DED9-D32A-C0C2-B7BC7597C00E}"/>
              </a:ext>
            </a:extLst>
          </p:cNvPr>
          <p:cNvPicPr>
            <a:picLocks noGrp="1" noChangeAspect="1"/>
          </p:cNvPicPr>
          <p:nvPr>
            <p:ph idx="1"/>
          </p:nvPr>
        </p:nvPicPr>
        <p:blipFill>
          <a:blip r:embed="rId3"/>
          <a:stretch>
            <a:fillRect/>
          </a:stretch>
        </p:blipFill>
        <p:spPr>
          <a:xfrm>
            <a:off x="4622093" y="1514168"/>
            <a:ext cx="6997111" cy="4906297"/>
          </a:xfrm>
        </p:spPr>
      </p:pic>
      <p:sp>
        <p:nvSpPr>
          <p:cNvPr id="4" name="Text Placeholder 3">
            <a:extLst>
              <a:ext uri="{FF2B5EF4-FFF2-40B4-BE49-F238E27FC236}">
                <a16:creationId xmlns:a16="http://schemas.microsoft.com/office/drawing/2014/main" id="{7594E8C9-4B43-B440-D7DE-4FAC6DFEAC41}"/>
              </a:ext>
            </a:extLst>
          </p:cNvPr>
          <p:cNvSpPr>
            <a:spLocks noGrp="1"/>
          </p:cNvSpPr>
          <p:nvPr>
            <p:ph type="body" sz="half" idx="2"/>
          </p:nvPr>
        </p:nvSpPr>
        <p:spPr>
          <a:xfrm>
            <a:off x="774290" y="1676399"/>
            <a:ext cx="3680885" cy="4788584"/>
          </a:xfrm>
        </p:spPr>
        <p:txBody>
          <a:bodyPr>
            <a:normAutofit/>
          </a:bodyPr>
          <a:lstStyle/>
          <a:p>
            <a:pPr algn="just"/>
            <a:r>
              <a:rPr lang="en-US" sz="2200" dirty="0">
                <a:latin typeface="Arial" panose="020B0604020202020204" pitchFamily="34" charset="0"/>
                <a:cs typeface="Arial" panose="020B0604020202020204" pitchFamily="34" charset="0"/>
              </a:rPr>
              <a:t>The Total Units Sold for each product item shows the graph about what kind of products consumers prefers mostly. Most of the Units sold are  from the </a:t>
            </a:r>
            <a:r>
              <a:rPr lang="en-US" sz="2200" b="1" dirty="0">
                <a:latin typeface="Arial" panose="020B0604020202020204" pitchFamily="34" charset="0"/>
                <a:cs typeface="Arial" panose="020B0604020202020204" pitchFamily="34" charset="0"/>
              </a:rPr>
              <a:t>Cosmetic</a:t>
            </a:r>
            <a:r>
              <a:rPr lang="en-US" sz="2200" dirty="0">
                <a:latin typeface="Arial" panose="020B0604020202020204" pitchFamily="34" charset="0"/>
                <a:cs typeface="Arial" panose="020B0604020202020204" pitchFamily="34" charset="0"/>
              </a:rPr>
              <a:t> item type followed by </a:t>
            </a:r>
            <a:r>
              <a:rPr lang="en-US" sz="2200" b="1" dirty="0">
                <a:latin typeface="Arial" panose="020B0604020202020204" pitchFamily="34" charset="0"/>
                <a:cs typeface="Arial" panose="020B0604020202020204" pitchFamily="34" charset="0"/>
              </a:rPr>
              <a:t>Clothes</a:t>
            </a:r>
            <a:r>
              <a:rPr lang="en-US" sz="2200" dirty="0">
                <a:latin typeface="Arial" panose="020B0604020202020204" pitchFamily="34" charset="0"/>
                <a:cs typeface="Arial" panose="020B0604020202020204" pitchFamily="34" charset="0"/>
              </a:rPr>
              <a:t> and </a:t>
            </a:r>
            <a:r>
              <a:rPr lang="en-US" sz="2200" b="1" dirty="0">
                <a:latin typeface="Arial" panose="020B0604020202020204" pitchFamily="34" charset="0"/>
                <a:cs typeface="Arial" panose="020B0604020202020204" pitchFamily="34" charset="0"/>
              </a:rPr>
              <a:t>Beverages</a:t>
            </a:r>
            <a:r>
              <a:rPr lang="en-US" sz="2200" dirty="0">
                <a:latin typeface="Arial" panose="020B0604020202020204" pitchFamily="34" charset="0"/>
                <a:cs typeface="Arial" panose="020B0604020202020204" pitchFamily="34" charset="0"/>
              </a:rPr>
              <a:t>. On the other hand least units sold from the item types are as </a:t>
            </a:r>
            <a:r>
              <a:rPr lang="en-US" sz="2200" b="1" dirty="0">
                <a:latin typeface="Arial" panose="020B0604020202020204" pitchFamily="34" charset="0"/>
                <a:cs typeface="Arial" panose="020B0604020202020204" pitchFamily="34" charset="0"/>
              </a:rPr>
              <a:t>Meat</a:t>
            </a:r>
            <a:r>
              <a:rPr lang="en-US" sz="2200" dirty="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Snacks</a:t>
            </a:r>
            <a:r>
              <a:rPr lang="en-US" sz="2200" dirty="0">
                <a:latin typeface="Arial" panose="020B0604020202020204" pitchFamily="34" charset="0"/>
                <a:cs typeface="Arial" panose="020B0604020202020204" pitchFamily="34" charset="0"/>
              </a:rPr>
              <a:t> and </a:t>
            </a:r>
            <a:r>
              <a:rPr lang="en-US" sz="2200" b="1" dirty="0">
                <a:latin typeface="Arial" panose="020B0604020202020204" pitchFamily="34" charset="0"/>
                <a:cs typeface="Arial" panose="020B0604020202020204" pitchFamily="34" charset="0"/>
              </a:rPr>
              <a:t>Vegetables</a:t>
            </a:r>
            <a:r>
              <a:rPr lang="en-US" sz="2200" dirty="0">
                <a:latin typeface="Arial" panose="020B0604020202020204" pitchFamily="34" charset="0"/>
                <a:cs typeface="Arial" panose="020B0604020202020204" pitchFamily="34" charset="0"/>
              </a:rPr>
              <a:t>.</a:t>
            </a: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6743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C6C5E-15B6-2F63-C2FD-64DE8992B54F}"/>
              </a:ext>
            </a:extLst>
          </p:cNvPr>
          <p:cNvSpPr>
            <a:spLocks noGrp="1"/>
          </p:cNvSpPr>
          <p:nvPr>
            <p:ph type="title"/>
          </p:nvPr>
        </p:nvSpPr>
        <p:spPr>
          <a:xfrm>
            <a:off x="784123" y="-88489"/>
            <a:ext cx="10131427" cy="1904999"/>
          </a:xfrm>
        </p:spPr>
        <p:txBody>
          <a:bodyPr>
            <a:normAutofit/>
          </a:bodyPr>
          <a:lstStyle/>
          <a:p>
            <a:pPr algn="ctr"/>
            <a:r>
              <a:rPr lang="en-US" sz="60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INTRODUCTION</a:t>
            </a:r>
            <a:endParaRPr lang="en-IN" sz="60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8360DCF0-616C-B3F6-28BA-CCA9C6AE8493}"/>
              </a:ext>
            </a:extLst>
          </p:cNvPr>
          <p:cNvSpPr>
            <a:spLocks noGrp="1"/>
          </p:cNvSpPr>
          <p:nvPr>
            <p:ph type="body" idx="1"/>
          </p:nvPr>
        </p:nvSpPr>
        <p:spPr>
          <a:xfrm>
            <a:off x="784122" y="2803423"/>
            <a:ext cx="10131428" cy="1447800"/>
          </a:xfrm>
        </p:spPr>
        <p:txBody>
          <a:bodyPr>
            <a:noAutofit/>
          </a:bodyPr>
          <a:lstStyle/>
          <a:p>
            <a:pPr algn="ctr"/>
            <a:r>
              <a:rPr lang="en-US" sz="2800" dirty="0">
                <a:latin typeface="Arial" panose="020B0604020202020204" pitchFamily="34" charset="0"/>
                <a:cs typeface="Arial" panose="020B0604020202020204" pitchFamily="34" charset="0"/>
              </a:rPr>
              <a:t>Welcome to our Amazon Sales Data Analysis presentation. In this report, we will analyze the key metrics from Amazon Sales Data. With the help of valuable insights, we will explore the data to optimize sales strategies </a:t>
            </a:r>
            <a:r>
              <a:rPr lang="en-IN" sz="2800" dirty="0">
                <a:latin typeface="Arial" panose="020B0604020202020204" pitchFamily="34" charset="0"/>
                <a:cs typeface="Arial" panose="020B0604020202020204" pitchFamily="34" charset="0"/>
              </a:rPr>
              <a:t>and to enhance the customer experiences in this growing competitive e-commerce landscape.</a:t>
            </a:r>
          </a:p>
        </p:txBody>
      </p:sp>
    </p:spTree>
    <p:extLst>
      <p:ext uri="{BB962C8B-B14F-4D97-AF65-F5344CB8AC3E}">
        <p14:creationId xmlns:p14="http://schemas.microsoft.com/office/powerpoint/2010/main" val="3270149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9DC4-6298-65A9-6FB5-378DF2645D74}"/>
              </a:ext>
            </a:extLst>
          </p:cNvPr>
          <p:cNvSpPr>
            <a:spLocks noGrp="1"/>
          </p:cNvSpPr>
          <p:nvPr>
            <p:ph type="title"/>
          </p:nvPr>
        </p:nvSpPr>
        <p:spPr>
          <a:xfrm>
            <a:off x="685800" y="304800"/>
            <a:ext cx="10424653" cy="889207"/>
          </a:xfrm>
        </p:spPr>
        <p:txBody>
          <a:bodyPr anchor="ctr">
            <a:normAutofit/>
          </a:bodyPr>
          <a:lstStyle/>
          <a:p>
            <a:pPr marL="571500" indent="-571500">
              <a:buBlip>
                <a:blip r:embed="rId2"/>
              </a:buBlip>
            </a:pPr>
            <a:r>
              <a:rPr lang="en-US"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Total Revenue By Item Type</a:t>
            </a:r>
            <a:endParaRPr lang="en-IN"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C09BC402-EF3E-FF21-E5F9-5186F602BA6F}"/>
              </a:ext>
            </a:extLst>
          </p:cNvPr>
          <p:cNvPicPr>
            <a:picLocks noGrp="1" noChangeAspect="1"/>
          </p:cNvPicPr>
          <p:nvPr>
            <p:ph idx="1"/>
          </p:nvPr>
        </p:nvPicPr>
        <p:blipFill rotWithShape="1">
          <a:blip r:embed="rId3"/>
          <a:srcRect l="8183" r="5198"/>
          <a:stretch/>
        </p:blipFill>
        <p:spPr>
          <a:xfrm>
            <a:off x="5684768" y="1272392"/>
            <a:ext cx="6135757" cy="5280808"/>
          </a:xfrm>
        </p:spPr>
      </p:pic>
      <p:sp>
        <p:nvSpPr>
          <p:cNvPr id="4" name="Text Placeholder 3">
            <a:extLst>
              <a:ext uri="{FF2B5EF4-FFF2-40B4-BE49-F238E27FC236}">
                <a16:creationId xmlns:a16="http://schemas.microsoft.com/office/drawing/2014/main" id="{24C73E9B-2AA0-05D6-C2AD-6F2BBE632CCC}"/>
              </a:ext>
            </a:extLst>
          </p:cNvPr>
          <p:cNvSpPr>
            <a:spLocks noGrp="1"/>
          </p:cNvSpPr>
          <p:nvPr>
            <p:ph type="body" sz="half" idx="2"/>
          </p:nvPr>
        </p:nvSpPr>
        <p:spPr>
          <a:xfrm>
            <a:off x="685800" y="1764616"/>
            <a:ext cx="4053348" cy="4341215"/>
          </a:xfrm>
        </p:spPr>
        <p:txBody>
          <a:bodyPr>
            <a:normAutofit fontScale="92500"/>
          </a:bodyPr>
          <a:lstStyle/>
          <a:p>
            <a:pPr algn="just"/>
            <a:r>
              <a:rPr lang="en-US" sz="2200" dirty="0">
                <a:latin typeface="Arial" panose="020B0604020202020204" pitchFamily="34" charset="0"/>
                <a:cs typeface="Arial" panose="020B0604020202020204" pitchFamily="34" charset="0"/>
              </a:rPr>
              <a:t>Analyzing the Total Revenue by Item Type unveils the distinctive revenue patterns. It shows the percent of total for each item. From the given figure, the maximum revenue for item type is carried by </a:t>
            </a:r>
            <a:r>
              <a:rPr lang="en-US" sz="2200" b="1" dirty="0">
                <a:latin typeface="Arial" panose="020B0604020202020204" pitchFamily="34" charset="0"/>
                <a:cs typeface="Arial" panose="020B0604020202020204" pitchFamily="34" charset="0"/>
              </a:rPr>
              <a:t>Cosmetics</a:t>
            </a:r>
            <a:r>
              <a:rPr lang="en-US" sz="2200" dirty="0">
                <a:latin typeface="Arial" panose="020B0604020202020204" pitchFamily="34" charset="0"/>
                <a:cs typeface="Arial" panose="020B0604020202020204" pitchFamily="34" charset="0"/>
              </a:rPr>
              <a:t> i.e., </a:t>
            </a:r>
            <a:r>
              <a:rPr lang="en-US" sz="2200" b="1" dirty="0">
                <a:latin typeface="Arial" panose="020B0604020202020204" pitchFamily="34" charset="0"/>
                <a:cs typeface="Arial" panose="020B0604020202020204" pitchFamily="34" charset="0"/>
              </a:rPr>
              <a:t>26.6%</a:t>
            </a:r>
            <a:r>
              <a:rPr lang="en-US" sz="2200" dirty="0">
                <a:latin typeface="Arial" panose="020B0604020202020204" pitchFamily="34" charset="0"/>
                <a:cs typeface="Arial" panose="020B0604020202020204" pitchFamily="34" charset="0"/>
              </a:rPr>
              <a:t>, followed by </a:t>
            </a:r>
            <a:r>
              <a:rPr lang="en-US" sz="2200" b="1" dirty="0">
                <a:latin typeface="Arial" panose="020B0604020202020204" pitchFamily="34" charset="0"/>
                <a:cs typeface="Arial" panose="020B0604020202020204" pitchFamily="34" charset="0"/>
              </a:rPr>
              <a:t>Office</a:t>
            </a:r>
            <a:r>
              <a:rPr lang="en-US" sz="2200" dirty="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supplies</a:t>
            </a:r>
            <a:r>
              <a:rPr lang="en-US" sz="2200" dirty="0">
                <a:latin typeface="Arial" panose="020B0604020202020204" pitchFamily="34" charset="0"/>
                <a:cs typeface="Arial" panose="020B0604020202020204" pitchFamily="34" charset="0"/>
              </a:rPr>
              <a:t> and </a:t>
            </a:r>
            <a:r>
              <a:rPr lang="en-US" sz="2200" b="1" dirty="0">
                <a:latin typeface="Arial" panose="020B0604020202020204" pitchFamily="34" charset="0"/>
                <a:cs typeface="Arial" panose="020B0604020202020204" pitchFamily="34" charset="0"/>
              </a:rPr>
              <a:t>Household</a:t>
            </a:r>
            <a:r>
              <a:rPr lang="en-US" sz="2200" dirty="0">
                <a:latin typeface="Arial" panose="020B0604020202020204" pitchFamily="34" charset="0"/>
                <a:cs typeface="Arial" panose="020B0604020202020204" pitchFamily="34" charset="0"/>
              </a:rPr>
              <a:t> with </a:t>
            </a:r>
            <a:r>
              <a:rPr lang="en-US" sz="2200" b="1" dirty="0">
                <a:latin typeface="Arial" panose="020B0604020202020204" pitchFamily="34" charset="0"/>
                <a:cs typeface="Arial" panose="020B0604020202020204" pitchFamily="34" charset="0"/>
              </a:rPr>
              <a:t>22.27%</a:t>
            </a:r>
            <a:r>
              <a:rPr lang="en-US" sz="2200" dirty="0">
                <a:latin typeface="Arial" panose="020B0604020202020204" pitchFamily="34" charset="0"/>
                <a:cs typeface="Arial" panose="020B0604020202020204" pitchFamily="34" charset="0"/>
              </a:rPr>
              <a:t> &amp; </a:t>
            </a:r>
            <a:r>
              <a:rPr lang="en-US" sz="2200" b="1" dirty="0">
                <a:latin typeface="Arial" panose="020B0604020202020204" pitchFamily="34" charset="0"/>
                <a:cs typeface="Arial" panose="020B0604020202020204" pitchFamily="34" charset="0"/>
              </a:rPr>
              <a:t>21.76%</a:t>
            </a:r>
            <a:r>
              <a:rPr lang="en-US" sz="2200" dirty="0">
                <a:latin typeface="Arial" panose="020B0604020202020204" pitchFamily="34" charset="0"/>
                <a:cs typeface="Arial" panose="020B0604020202020204" pitchFamily="34" charset="0"/>
              </a:rPr>
              <a:t> respectively. Conversely, </a:t>
            </a:r>
            <a:r>
              <a:rPr lang="en-US" sz="2200" b="1" dirty="0">
                <a:latin typeface="Arial" panose="020B0604020202020204" pitchFamily="34" charset="0"/>
                <a:cs typeface="Arial" panose="020B0604020202020204" pitchFamily="34" charset="0"/>
              </a:rPr>
              <a:t>Snacks</a:t>
            </a:r>
            <a:r>
              <a:rPr lang="en-US" sz="2200" dirty="0">
                <a:latin typeface="Arial" panose="020B0604020202020204" pitchFamily="34" charset="0"/>
                <a:cs typeface="Arial" panose="020B0604020202020204" pitchFamily="34" charset="0"/>
              </a:rPr>
              <a:t> contributes the least to the amazon's revenue i.e., </a:t>
            </a:r>
            <a:r>
              <a:rPr lang="en-US" sz="2200" b="1" dirty="0">
                <a:latin typeface="Arial" panose="020B0604020202020204" pitchFamily="34" charset="0"/>
                <a:cs typeface="Arial" panose="020B0604020202020204" pitchFamily="34" charset="0"/>
              </a:rPr>
              <a:t>1.5%</a:t>
            </a:r>
            <a:r>
              <a:rPr lang="en-US" sz="2200" dirty="0">
                <a:latin typeface="Arial" panose="020B0604020202020204" pitchFamily="34" charset="0"/>
                <a:cs typeface="Arial" panose="020B0604020202020204" pitchFamily="34" charset="0"/>
              </a:rPr>
              <a:t> .</a:t>
            </a:r>
          </a:p>
          <a:p>
            <a:pPr algn="just"/>
            <a:endParaRPr lang="en-US" sz="2200" dirty="0">
              <a:latin typeface="Arial" panose="020B0604020202020204" pitchFamily="34" charset="0"/>
              <a:cs typeface="Arial" panose="020B0604020202020204" pitchFamily="34" charset="0"/>
            </a:endParaRPr>
          </a:p>
          <a:p>
            <a:pPr algn="just"/>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9573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81F7EE-CBE8-7FFC-EE81-052882054C81}"/>
              </a:ext>
            </a:extLst>
          </p:cNvPr>
          <p:cNvSpPr>
            <a:spLocks noGrp="1"/>
          </p:cNvSpPr>
          <p:nvPr>
            <p:ph type="title"/>
          </p:nvPr>
        </p:nvSpPr>
        <p:spPr>
          <a:xfrm>
            <a:off x="685801" y="191730"/>
            <a:ext cx="10935927" cy="875071"/>
          </a:xfrm>
        </p:spPr>
        <p:txBody>
          <a:bodyPr>
            <a:normAutofit fontScale="90000"/>
          </a:bodyPr>
          <a:lstStyle/>
          <a:p>
            <a:pPr marL="571500" indent="-571500">
              <a:buBlip>
                <a:blip r:embed="rId2"/>
              </a:buBlip>
            </a:pPr>
            <a:r>
              <a:rPr lang="en-US"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Total Revenue And Total Profit By Sales Channel</a:t>
            </a:r>
            <a:endParaRPr lang="en-IN"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678A560A-6BF7-5354-3AAD-A550434BD20D}"/>
              </a:ext>
            </a:extLst>
          </p:cNvPr>
          <p:cNvSpPr>
            <a:spLocks noGrp="1"/>
          </p:cNvSpPr>
          <p:nvPr>
            <p:ph type="body" idx="1"/>
          </p:nvPr>
        </p:nvSpPr>
        <p:spPr>
          <a:xfrm>
            <a:off x="685801" y="5072889"/>
            <a:ext cx="5073445" cy="875071"/>
          </a:xfrm>
        </p:spPr>
        <p:txBody>
          <a:bodyPr anchor="t"/>
          <a:lstStyle/>
          <a:p>
            <a:pPr algn="just"/>
            <a:r>
              <a:rPr lang="en-US" sz="2000" dirty="0">
                <a:latin typeface="Arial" panose="020B0604020202020204" pitchFamily="34" charset="0"/>
                <a:cs typeface="Arial" panose="020B0604020202020204" pitchFamily="34" charset="0"/>
              </a:rPr>
              <a:t>Sales channel generally shows the mode for the sales. It is seen that the Maximum percent of the Revenue is coming from </a:t>
            </a:r>
            <a:r>
              <a:rPr lang="en-US" sz="2000" b="1" dirty="0">
                <a:latin typeface="Arial" panose="020B0604020202020204" pitchFamily="34" charset="0"/>
                <a:cs typeface="Arial" panose="020B0604020202020204" pitchFamily="34" charset="0"/>
              </a:rPr>
              <a:t>Offline</a:t>
            </a:r>
            <a:r>
              <a:rPr lang="en-US" sz="2000" dirty="0">
                <a:latin typeface="Arial" panose="020B0604020202020204" pitchFamily="34" charset="0"/>
                <a:cs typeface="Arial" panose="020B0604020202020204" pitchFamily="34" charset="0"/>
              </a:rPr>
              <a:t> Channel i.e., </a:t>
            </a:r>
            <a:r>
              <a:rPr lang="en-US" sz="2000" b="1" dirty="0">
                <a:latin typeface="Arial" panose="020B0604020202020204" pitchFamily="34" charset="0"/>
                <a:cs typeface="Arial" panose="020B0604020202020204" pitchFamily="34" charset="0"/>
              </a:rPr>
              <a:t>57.6%</a:t>
            </a:r>
            <a:r>
              <a:rPr lang="en-US" sz="2000" dirty="0">
                <a:latin typeface="Arial" panose="020B0604020202020204" pitchFamily="34" charset="0"/>
                <a:cs typeface="Arial" panose="020B0604020202020204" pitchFamily="34" charset="0"/>
              </a:rPr>
              <a:t> as compared to Online Channel.</a:t>
            </a:r>
            <a:endParaRPr lang="en-IN" sz="2000" dirty="0">
              <a:latin typeface="Arial" panose="020B0604020202020204" pitchFamily="34" charset="0"/>
              <a:cs typeface="Arial" panose="020B0604020202020204" pitchFamily="34" charset="0"/>
            </a:endParaRPr>
          </a:p>
        </p:txBody>
      </p:sp>
      <p:pic>
        <p:nvPicPr>
          <p:cNvPr id="14" name="Content Placeholder 13">
            <a:extLst>
              <a:ext uri="{FF2B5EF4-FFF2-40B4-BE49-F238E27FC236}">
                <a16:creationId xmlns:a16="http://schemas.microsoft.com/office/drawing/2014/main" id="{9BC612B1-92A4-5BEF-A1FF-595812A162D5}"/>
              </a:ext>
            </a:extLst>
          </p:cNvPr>
          <p:cNvPicPr>
            <a:picLocks noGrp="1" noChangeAspect="1"/>
          </p:cNvPicPr>
          <p:nvPr>
            <p:ph sz="half" idx="2"/>
          </p:nvPr>
        </p:nvPicPr>
        <p:blipFill rotWithShape="1">
          <a:blip r:embed="rId3"/>
          <a:srcRect l="7361" r="3009" b="2994"/>
          <a:stretch/>
        </p:blipFill>
        <p:spPr>
          <a:xfrm>
            <a:off x="1230029" y="1209099"/>
            <a:ext cx="3739180" cy="3721492"/>
          </a:xfrm>
        </p:spPr>
      </p:pic>
      <p:sp>
        <p:nvSpPr>
          <p:cNvPr id="11" name="Text Placeholder 10">
            <a:extLst>
              <a:ext uri="{FF2B5EF4-FFF2-40B4-BE49-F238E27FC236}">
                <a16:creationId xmlns:a16="http://schemas.microsoft.com/office/drawing/2014/main" id="{E711891F-7B1B-BD07-3619-79359495D492}"/>
              </a:ext>
            </a:extLst>
          </p:cNvPr>
          <p:cNvSpPr>
            <a:spLocks noGrp="1"/>
          </p:cNvSpPr>
          <p:nvPr>
            <p:ph type="body" sz="quarter" idx="3"/>
          </p:nvPr>
        </p:nvSpPr>
        <p:spPr>
          <a:xfrm>
            <a:off x="6610885" y="5075634"/>
            <a:ext cx="4895314" cy="576262"/>
          </a:xfrm>
        </p:spPr>
        <p:txBody>
          <a:bodyPr anchor="t"/>
          <a:lstStyle/>
          <a:p>
            <a:pPr algn="just"/>
            <a:r>
              <a:rPr lang="en-US" sz="2000" dirty="0">
                <a:latin typeface="Arial" panose="020B0604020202020204" pitchFamily="34" charset="0"/>
                <a:cs typeface="Arial" panose="020B0604020202020204" pitchFamily="34" charset="0"/>
              </a:rPr>
              <a:t>For Profit sales chart, the sales channel mode shows the Maximum percent of the Total Profit is coming from </a:t>
            </a:r>
            <a:r>
              <a:rPr lang="en-US" sz="2000" b="1" dirty="0">
                <a:latin typeface="Arial" panose="020B0604020202020204" pitchFamily="34" charset="0"/>
                <a:cs typeface="Arial" panose="020B0604020202020204" pitchFamily="34" charset="0"/>
              </a:rPr>
              <a:t>Offline</a:t>
            </a:r>
            <a:r>
              <a:rPr lang="en-US" sz="2000" dirty="0">
                <a:latin typeface="Arial" panose="020B0604020202020204" pitchFamily="34" charset="0"/>
                <a:cs typeface="Arial" panose="020B0604020202020204" pitchFamily="34" charset="0"/>
              </a:rPr>
              <a:t> with </a:t>
            </a:r>
            <a:r>
              <a:rPr lang="en-US" sz="2000" b="1" dirty="0">
                <a:latin typeface="Arial" panose="020B0604020202020204" pitchFamily="34" charset="0"/>
                <a:cs typeface="Arial" panose="020B0604020202020204" pitchFamily="34" charset="0"/>
              </a:rPr>
              <a:t>56.42% </a:t>
            </a:r>
            <a:r>
              <a:rPr lang="en-US" sz="2000" dirty="0">
                <a:latin typeface="Arial" panose="020B0604020202020204" pitchFamily="34" charset="0"/>
                <a:cs typeface="Arial" panose="020B0604020202020204" pitchFamily="34" charset="0"/>
              </a:rPr>
              <a:t>as compared to Online Channel.</a:t>
            </a:r>
            <a:endParaRPr lang="en-IN" sz="2000" dirty="0">
              <a:latin typeface="Arial" panose="020B0604020202020204" pitchFamily="34" charset="0"/>
              <a:cs typeface="Arial" panose="020B0604020202020204" pitchFamily="34" charset="0"/>
            </a:endParaRPr>
          </a:p>
        </p:txBody>
      </p:sp>
      <p:pic>
        <p:nvPicPr>
          <p:cNvPr id="16" name="Content Placeholder 15">
            <a:extLst>
              <a:ext uri="{FF2B5EF4-FFF2-40B4-BE49-F238E27FC236}">
                <a16:creationId xmlns:a16="http://schemas.microsoft.com/office/drawing/2014/main" id="{A97A82B1-9FFB-BC7B-7316-BC53BFCBFF86}"/>
              </a:ext>
            </a:extLst>
          </p:cNvPr>
          <p:cNvPicPr>
            <a:picLocks noGrp="1" noChangeAspect="1"/>
          </p:cNvPicPr>
          <p:nvPr>
            <p:ph sz="quarter" idx="4"/>
          </p:nvPr>
        </p:nvPicPr>
        <p:blipFill rotWithShape="1">
          <a:blip r:embed="rId4"/>
          <a:srcRect l="6933" r="3767" b="2298"/>
          <a:stretch/>
        </p:blipFill>
        <p:spPr>
          <a:xfrm>
            <a:off x="7155113" y="1212095"/>
            <a:ext cx="3806858" cy="3718496"/>
          </a:xfrm>
        </p:spPr>
      </p:pic>
    </p:spTree>
    <p:extLst>
      <p:ext uri="{BB962C8B-B14F-4D97-AF65-F5344CB8AC3E}">
        <p14:creationId xmlns:p14="http://schemas.microsoft.com/office/powerpoint/2010/main" val="103181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B8-04CB-4500-6185-5B7A50627AB9}"/>
              </a:ext>
            </a:extLst>
          </p:cNvPr>
          <p:cNvSpPr>
            <a:spLocks noGrp="1"/>
          </p:cNvSpPr>
          <p:nvPr>
            <p:ph type="title"/>
          </p:nvPr>
        </p:nvSpPr>
        <p:spPr>
          <a:xfrm>
            <a:off x="685800" y="388375"/>
            <a:ext cx="9962535" cy="953727"/>
          </a:xfrm>
        </p:spPr>
        <p:txBody>
          <a:bodyPr anchor="ctr">
            <a:normAutofit fontScale="90000"/>
          </a:bodyPr>
          <a:lstStyle/>
          <a:p>
            <a:pPr marL="571500" indent="-571500">
              <a:buBlip>
                <a:blip r:embed="rId2"/>
              </a:buBlip>
            </a:pPr>
            <a:r>
              <a:rPr lang="en-IN"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Total Revenue And Total Profit By Item Type</a:t>
            </a:r>
          </a:p>
        </p:txBody>
      </p:sp>
      <p:pic>
        <p:nvPicPr>
          <p:cNvPr id="6" name="Content Placeholder 5">
            <a:extLst>
              <a:ext uri="{FF2B5EF4-FFF2-40B4-BE49-F238E27FC236}">
                <a16:creationId xmlns:a16="http://schemas.microsoft.com/office/drawing/2014/main" id="{C1B726DC-93A7-4D70-68E5-FA8104496EEE}"/>
              </a:ext>
            </a:extLst>
          </p:cNvPr>
          <p:cNvPicPr>
            <a:picLocks noGrp="1" noChangeAspect="1"/>
          </p:cNvPicPr>
          <p:nvPr>
            <p:ph idx="1"/>
          </p:nvPr>
        </p:nvPicPr>
        <p:blipFill>
          <a:blip r:embed="rId3"/>
          <a:stretch>
            <a:fillRect/>
          </a:stretch>
        </p:blipFill>
        <p:spPr>
          <a:xfrm>
            <a:off x="5358581" y="1573161"/>
            <a:ext cx="6462251" cy="4896464"/>
          </a:xfrm>
        </p:spPr>
      </p:pic>
      <p:sp>
        <p:nvSpPr>
          <p:cNvPr id="4" name="Text Placeholder 3">
            <a:extLst>
              <a:ext uri="{FF2B5EF4-FFF2-40B4-BE49-F238E27FC236}">
                <a16:creationId xmlns:a16="http://schemas.microsoft.com/office/drawing/2014/main" id="{053DC963-026F-CD6B-46F9-05A90C8D8F1A}"/>
              </a:ext>
            </a:extLst>
          </p:cNvPr>
          <p:cNvSpPr>
            <a:spLocks noGrp="1"/>
          </p:cNvSpPr>
          <p:nvPr>
            <p:ph type="body" sz="half" idx="2"/>
          </p:nvPr>
        </p:nvSpPr>
        <p:spPr>
          <a:xfrm>
            <a:off x="685799" y="1705623"/>
            <a:ext cx="4141839" cy="4764002"/>
          </a:xfrm>
        </p:spPr>
        <p:txBody>
          <a:bodyPr>
            <a:normAutofit fontScale="92500"/>
          </a:bodyPr>
          <a:lstStyle/>
          <a:p>
            <a:pPr algn="just"/>
            <a:r>
              <a:rPr lang="en-IN" sz="2200" dirty="0">
                <a:latin typeface="Arial" panose="020B0604020202020204" pitchFamily="34" charset="0"/>
                <a:cs typeface="Arial" panose="020B0604020202020204" pitchFamily="34" charset="0"/>
              </a:rPr>
              <a:t>Total Revenue &amp; Total Profit by Item Type analyses the revenue and profit for particular items. From the chart, the bar indicates Total Revenue &amp; Line graph represents the Total Profit. The analysis shows the Highest Revenue for the </a:t>
            </a:r>
            <a:r>
              <a:rPr lang="en-IN" sz="2200" b="1" dirty="0">
                <a:latin typeface="Arial" panose="020B0604020202020204" pitchFamily="34" charset="0"/>
                <a:cs typeface="Arial" panose="020B0604020202020204" pitchFamily="34" charset="0"/>
              </a:rPr>
              <a:t>Cosmetics</a:t>
            </a:r>
            <a:r>
              <a:rPr lang="en-IN" sz="2200" dirty="0">
                <a:latin typeface="Arial" panose="020B0604020202020204" pitchFamily="34" charset="0"/>
                <a:cs typeface="Arial" panose="020B0604020202020204" pitchFamily="34" charset="0"/>
              </a:rPr>
              <a:t> product with 37 millions followed by </a:t>
            </a:r>
            <a:r>
              <a:rPr lang="en-IN" sz="2200" b="1" dirty="0">
                <a:latin typeface="Arial" panose="020B0604020202020204" pitchFamily="34" charset="0"/>
                <a:cs typeface="Arial" panose="020B0604020202020204" pitchFamily="34" charset="0"/>
              </a:rPr>
              <a:t>Office supplies </a:t>
            </a:r>
            <a:r>
              <a:rPr lang="en-IN" sz="2200" dirty="0">
                <a:latin typeface="Arial" panose="020B0604020202020204" pitchFamily="34" charset="0"/>
                <a:cs typeface="Arial" panose="020B0604020202020204" pitchFamily="34" charset="0"/>
              </a:rPr>
              <a:t>&amp; </a:t>
            </a:r>
            <a:r>
              <a:rPr lang="en-IN" sz="2200" b="1" dirty="0">
                <a:latin typeface="Arial" panose="020B0604020202020204" pitchFamily="34" charset="0"/>
                <a:cs typeface="Arial" panose="020B0604020202020204" pitchFamily="34" charset="0"/>
              </a:rPr>
              <a:t>Household</a:t>
            </a:r>
            <a:r>
              <a:rPr lang="en-IN" sz="2200" dirty="0">
                <a:latin typeface="Arial" panose="020B0604020202020204" pitchFamily="34" charset="0"/>
                <a:cs typeface="Arial" panose="020B0604020202020204" pitchFamily="34" charset="0"/>
              </a:rPr>
              <a:t>. Similarly, Cosmetics presents Maximum profit of 15 millions. On the other hand, </a:t>
            </a:r>
            <a:r>
              <a:rPr lang="en-IN" sz="2200" b="1" dirty="0">
                <a:latin typeface="Arial" panose="020B0604020202020204" pitchFamily="34" charset="0"/>
                <a:cs typeface="Arial" panose="020B0604020202020204" pitchFamily="34" charset="0"/>
              </a:rPr>
              <a:t>Fruits</a:t>
            </a:r>
            <a:r>
              <a:rPr lang="en-IN" sz="2200" dirty="0">
                <a:latin typeface="Arial" panose="020B0604020202020204" pitchFamily="34" charset="0"/>
                <a:cs typeface="Arial" panose="020B0604020202020204" pitchFamily="34" charset="0"/>
              </a:rPr>
              <a:t> &amp; </a:t>
            </a:r>
            <a:r>
              <a:rPr lang="en-IN" sz="2200" b="1" dirty="0">
                <a:latin typeface="Arial" panose="020B0604020202020204" pitchFamily="34" charset="0"/>
                <a:cs typeface="Arial" panose="020B0604020202020204" pitchFamily="34" charset="0"/>
              </a:rPr>
              <a:t>Snacks</a:t>
            </a:r>
            <a:r>
              <a:rPr lang="en-IN" sz="2200" dirty="0">
                <a:latin typeface="Arial" panose="020B0604020202020204" pitchFamily="34" charset="0"/>
                <a:cs typeface="Arial" panose="020B0604020202020204" pitchFamily="34" charset="0"/>
              </a:rPr>
              <a:t> represents least Total profit and Total revenue.</a:t>
            </a:r>
          </a:p>
        </p:txBody>
      </p:sp>
    </p:spTree>
    <p:extLst>
      <p:ext uri="{BB962C8B-B14F-4D97-AF65-F5344CB8AC3E}">
        <p14:creationId xmlns:p14="http://schemas.microsoft.com/office/powerpoint/2010/main" val="2756077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9E0F-54E2-1146-063F-BD9D7926F92F}"/>
              </a:ext>
            </a:extLst>
          </p:cNvPr>
          <p:cNvSpPr>
            <a:spLocks noGrp="1"/>
          </p:cNvSpPr>
          <p:nvPr>
            <p:ph type="title"/>
          </p:nvPr>
        </p:nvSpPr>
        <p:spPr>
          <a:xfrm>
            <a:off x="685799" y="284858"/>
            <a:ext cx="9588911" cy="885177"/>
          </a:xfrm>
        </p:spPr>
        <p:txBody>
          <a:bodyPr anchor="ctr">
            <a:normAutofit/>
          </a:bodyPr>
          <a:lstStyle/>
          <a:p>
            <a:pPr marL="571500" indent="-571500">
              <a:buBlip>
                <a:blip r:embed="rId2"/>
              </a:buBlip>
            </a:pPr>
            <a:r>
              <a:rPr lang="en-IN"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Total Profit By Top 10 Countries</a:t>
            </a:r>
          </a:p>
        </p:txBody>
      </p:sp>
      <p:pic>
        <p:nvPicPr>
          <p:cNvPr id="6" name="Content Placeholder 5">
            <a:extLst>
              <a:ext uri="{FF2B5EF4-FFF2-40B4-BE49-F238E27FC236}">
                <a16:creationId xmlns:a16="http://schemas.microsoft.com/office/drawing/2014/main" id="{929499E0-7625-8819-89B3-0FDE436EF99E}"/>
              </a:ext>
            </a:extLst>
          </p:cNvPr>
          <p:cNvPicPr>
            <a:picLocks noGrp="1" noChangeAspect="1"/>
          </p:cNvPicPr>
          <p:nvPr>
            <p:ph idx="1"/>
          </p:nvPr>
        </p:nvPicPr>
        <p:blipFill>
          <a:blip r:embed="rId3"/>
          <a:stretch>
            <a:fillRect/>
          </a:stretch>
        </p:blipFill>
        <p:spPr>
          <a:xfrm>
            <a:off x="5938684" y="1170037"/>
            <a:ext cx="5458645" cy="5058615"/>
          </a:xfrm>
        </p:spPr>
      </p:pic>
      <p:sp>
        <p:nvSpPr>
          <p:cNvPr id="4" name="Text Placeholder 3">
            <a:extLst>
              <a:ext uri="{FF2B5EF4-FFF2-40B4-BE49-F238E27FC236}">
                <a16:creationId xmlns:a16="http://schemas.microsoft.com/office/drawing/2014/main" id="{92829B62-0AE3-BA3B-C96E-35B579AE4794}"/>
              </a:ext>
            </a:extLst>
          </p:cNvPr>
          <p:cNvSpPr>
            <a:spLocks noGrp="1"/>
          </p:cNvSpPr>
          <p:nvPr>
            <p:ph type="body" sz="half" idx="2"/>
          </p:nvPr>
        </p:nvSpPr>
        <p:spPr>
          <a:xfrm>
            <a:off x="685799" y="1661652"/>
            <a:ext cx="4948085" cy="4566999"/>
          </a:xfrm>
        </p:spPr>
        <p:txBody>
          <a:bodyPr>
            <a:normAutofit fontScale="92500" lnSpcReduction="20000"/>
          </a:bodyPr>
          <a:lstStyle/>
          <a:p>
            <a:pPr algn="just"/>
            <a:r>
              <a:rPr lang="en-IN" sz="2400" dirty="0">
                <a:latin typeface="Arial" panose="020B0604020202020204" pitchFamily="34" charset="0"/>
                <a:cs typeface="Arial" panose="020B0604020202020204" pitchFamily="34" charset="0"/>
              </a:rPr>
              <a:t>In our Geographic Analysis, we delve into Country-wise Total Profit to gain insights into our profitability distribution. </a:t>
            </a:r>
            <a:r>
              <a:rPr lang="en-US" sz="2400" dirty="0">
                <a:latin typeface="Arial" panose="020B0604020202020204" pitchFamily="34" charset="0"/>
                <a:cs typeface="Arial" panose="020B0604020202020204" pitchFamily="34" charset="0"/>
              </a:rPr>
              <a:t>The graph shows the top 10 countries for the total profit. From the given graph of total profit by country, It can be seen that the country </a:t>
            </a:r>
            <a:r>
              <a:rPr lang="en-US" sz="2400" b="1" dirty="0">
                <a:latin typeface="Arial" panose="020B0604020202020204" pitchFamily="34" charset="0"/>
                <a:cs typeface="Arial" panose="020B0604020202020204" pitchFamily="34" charset="0"/>
              </a:rPr>
              <a:t>Djibouti</a:t>
            </a:r>
            <a:r>
              <a:rPr lang="en-US" sz="2400" dirty="0">
                <a:latin typeface="Arial" panose="020B0604020202020204" pitchFamily="34" charset="0"/>
                <a:cs typeface="Arial" panose="020B0604020202020204" pitchFamily="34" charset="0"/>
              </a:rPr>
              <a:t> has Highest total profit of around </a:t>
            </a:r>
            <a:r>
              <a:rPr lang="en-US" sz="2400" b="1" dirty="0">
                <a:latin typeface="Arial" panose="020B0604020202020204" pitchFamily="34" charset="0"/>
                <a:cs typeface="Arial" panose="020B0604020202020204" pitchFamily="34" charset="0"/>
              </a:rPr>
              <a:t>2,425K</a:t>
            </a:r>
            <a:r>
              <a:rPr lang="en-US" sz="2400" dirty="0">
                <a:latin typeface="Arial" panose="020B0604020202020204" pitchFamily="34" charset="0"/>
                <a:cs typeface="Arial" panose="020B0604020202020204" pitchFamily="34" charset="0"/>
              </a:rPr>
              <a:t>  following by Myanmar and Pakistan. While the countries like </a:t>
            </a:r>
            <a:r>
              <a:rPr lang="en-US" sz="2400" b="1" dirty="0">
                <a:latin typeface="Arial" panose="020B0604020202020204" pitchFamily="34" charset="0"/>
                <a:cs typeface="Arial" panose="020B0604020202020204" pitchFamily="34" charset="0"/>
              </a:rPr>
              <a:t>Rwanda</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Mexico</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Switzerland</a:t>
            </a:r>
            <a:r>
              <a:rPr lang="en-US" sz="2400" dirty="0">
                <a:latin typeface="Arial" panose="020B0604020202020204" pitchFamily="34" charset="0"/>
                <a:cs typeface="Arial" panose="020B0604020202020204" pitchFamily="34" charset="0"/>
              </a:rPr>
              <a:t> shows the lowest profit. It might be because of the lowest sales or least selling price of the purchases.</a:t>
            </a:r>
          </a:p>
          <a:p>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9501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A2215-91BA-9024-51D2-048FF42B715E}"/>
              </a:ext>
            </a:extLst>
          </p:cNvPr>
          <p:cNvSpPr>
            <a:spLocks noGrp="1"/>
          </p:cNvSpPr>
          <p:nvPr>
            <p:ph type="title"/>
          </p:nvPr>
        </p:nvSpPr>
        <p:spPr>
          <a:xfrm>
            <a:off x="685799" y="294694"/>
            <a:ext cx="10788446" cy="875345"/>
          </a:xfrm>
        </p:spPr>
        <p:txBody>
          <a:bodyPr anchor="ctr">
            <a:normAutofit/>
          </a:bodyPr>
          <a:lstStyle/>
          <a:p>
            <a:pPr marL="571500" indent="-571500">
              <a:buBlip>
                <a:blip r:embed="rId2"/>
              </a:buBlip>
            </a:pPr>
            <a:r>
              <a:rPr lang="en-IN"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Total Profit By Region</a:t>
            </a:r>
          </a:p>
        </p:txBody>
      </p:sp>
      <p:pic>
        <p:nvPicPr>
          <p:cNvPr id="6" name="Content Placeholder 5">
            <a:extLst>
              <a:ext uri="{FF2B5EF4-FFF2-40B4-BE49-F238E27FC236}">
                <a16:creationId xmlns:a16="http://schemas.microsoft.com/office/drawing/2014/main" id="{47B89B2B-57DF-A9E6-23E3-F6D290BBECF2}"/>
              </a:ext>
            </a:extLst>
          </p:cNvPr>
          <p:cNvPicPr>
            <a:picLocks noGrp="1" noChangeAspect="1"/>
          </p:cNvPicPr>
          <p:nvPr>
            <p:ph idx="1"/>
          </p:nvPr>
        </p:nvPicPr>
        <p:blipFill>
          <a:blip r:embed="rId3"/>
          <a:stretch>
            <a:fillRect/>
          </a:stretch>
        </p:blipFill>
        <p:spPr>
          <a:xfrm>
            <a:off x="5299587" y="1489587"/>
            <a:ext cx="6500865" cy="4886632"/>
          </a:xfrm>
        </p:spPr>
      </p:pic>
      <p:sp>
        <p:nvSpPr>
          <p:cNvPr id="4" name="Text Placeholder 3">
            <a:extLst>
              <a:ext uri="{FF2B5EF4-FFF2-40B4-BE49-F238E27FC236}">
                <a16:creationId xmlns:a16="http://schemas.microsoft.com/office/drawing/2014/main" id="{1042A44E-00B6-EB73-A79B-8A35F5549737}"/>
              </a:ext>
            </a:extLst>
          </p:cNvPr>
          <p:cNvSpPr>
            <a:spLocks noGrp="1"/>
          </p:cNvSpPr>
          <p:nvPr>
            <p:ph type="body" sz="half" idx="2"/>
          </p:nvPr>
        </p:nvSpPr>
        <p:spPr>
          <a:xfrm>
            <a:off x="685799" y="1595145"/>
            <a:ext cx="4112343" cy="4459203"/>
          </a:xfrm>
        </p:spPr>
        <p:txBody>
          <a:bodyPr>
            <a:normAutofit/>
          </a:bodyPr>
          <a:lstStyle/>
          <a:p>
            <a:pPr algn="just"/>
            <a:r>
              <a:rPr lang="en-IN" sz="2200" dirty="0">
                <a:latin typeface="Arial" panose="020B0604020202020204" pitchFamily="34" charset="0"/>
                <a:cs typeface="Arial" panose="020B0604020202020204" pitchFamily="34" charset="0"/>
              </a:rPr>
              <a:t>In our Geographic Analysis, we delve into Region-wise Total profit to gain insights into our profitability distribution. The region which shows the Highest Profit is </a:t>
            </a:r>
            <a:r>
              <a:rPr lang="en-IN" sz="2200" b="1" dirty="0">
                <a:latin typeface="Arial" panose="020B0604020202020204" pitchFamily="34" charset="0"/>
                <a:cs typeface="Arial" panose="020B0604020202020204" pitchFamily="34" charset="0"/>
              </a:rPr>
              <a:t>Sub-Saharan</a:t>
            </a:r>
            <a:r>
              <a:rPr lang="en-IN" sz="2200" dirty="0">
                <a:latin typeface="Arial" panose="020B0604020202020204" pitchFamily="34" charset="0"/>
                <a:cs typeface="Arial" panose="020B0604020202020204" pitchFamily="34" charset="0"/>
              </a:rPr>
              <a:t> </a:t>
            </a:r>
            <a:r>
              <a:rPr lang="en-IN" sz="2200" b="1" dirty="0">
                <a:latin typeface="Arial" panose="020B0604020202020204" pitchFamily="34" charset="0"/>
                <a:cs typeface="Arial" panose="020B0604020202020204" pitchFamily="34" charset="0"/>
              </a:rPr>
              <a:t>Africa</a:t>
            </a:r>
            <a:r>
              <a:rPr lang="en-IN" sz="2200" dirty="0">
                <a:latin typeface="Arial" panose="020B0604020202020204" pitchFamily="34" charset="0"/>
                <a:cs typeface="Arial" panose="020B0604020202020204" pitchFamily="34" charset="0"/>
              </a:rPr>
              <a:t> having around </a:t>
            </a:r>
            <a:r>
              <a:rPr lang="en-IN" sz="2200" b="1" dirty="0">
                <a:latin typeface="Arial" panose="020B0604020202020204" pitchFamily="34" charset="0"/>
                <a:cs typeface="Arial" panose="020B0604020202020204" pitchFamily="34" charset="0"/>
              </a:rPr>
              <a:t>12,183K</a:t>
            </a:r>
            <a:r>
              <a:rPr lang="en-IN" sz="2200" dirty="0">
                <a:latin typeface="Arial" panose="020B0604020202020204" pitchFamily="34" charset="0"/>
                <a:cs typeface="Arial" panose="020B0604020202020204" pitchFamily="34" charset="0"/>
              </a:rPr>
              <a:t> followed by </a:t>
            </a:r>
            <a:r>
              <a:rPr lang="en-IN" sz="2200" b="1" dirty="0">
                <a:latin typeface="Arial" panose="020B0604020202020204" pitchFamily="34" charset="0"/>
                <a:cs typeface="Arial" panose="020B0604020202020204" pitchFamily="34" charset="0"/>
              </a:rPr>
              <a:t>Europe</a:t>
            </a:r>
            <a:r>
              <a:rPr lang="en-IN" sz="2200" dirty="0">
                <a:latin typeface="Arial" panose="020B0604020202020204" pitchFamily="34" charset="0"/>
                <a:cs typeface="Arial" panose="020B0604020202020204" pitchFamily="34" charset="0"/>
              </a:rPr>
              <a:t> &amp; </a:t>
            </a:r>
            <a:r>
              <a:rPr lang="en-IN" sz="2200" b="1" dirty="0">
                <a:latin typeface="Arial" panose="020B0604020202020204" pitchFamily="34" charset="0"/>
                <a:cs typeface="Arial" panose="020B0604020202020204" pitchFamily="34" charset="0"/>
              </a:rPr>
              <a:t>Asia</a:t>
            </a:r>
            <a:r>
              <a:rPr lang="en-IN" sz="2200" dirty="0">
                <a:latin typeface="Arial" panose="020B0604020202020204" pitchFamily="34" charset="0"/>
                <a:cs typeface="Arial" panose="020B0604020202020204" pitchFamily="34" charset="0"/>
              </a:rPr>
              <a:t>. The least contributing region is </a:t>
            </a:r>
            <a:r>
              <a:rPr lang="en-IN" sz="2200" b="1" dirty="0">
                <a:latin typeface="Arial" panose="020B0604020202020204" pitchFamily="34" charset="0"/>
                <a:cs typeface="Arial" panose="020B0604020202020204" pitchFamily="34" charset="0"/>
              </a:rPr>
              <a:t>North</a:t>
            </a:r>
            <a:r>
              <a:rPr lang="en-IN" sz="2200" dirty="0">
                <a:latin typeface="Arial" panose="020B0604020202020204" pitchFamily="34" charset="0"/>
                <a:cs typeface="Arial" panose="020B0604020202020204" pitchFamily="34" charset="0"/>
              </a:rPr>
              <a:t> </a:t>
            </a:r>
            <a:r>
              <a:rPr lang="en-IN" sz="2200" b="1" dirty="0">
                <a:latin typeface="Arial" panose="020B0604020202020204" pitchFamily="34" charset="0"/>
                <a:cs typeface="Arial" panose="020B0604020202020204" pitchFamily="34" charset="0"/>
              </a:rPr>
              <a:t>America</a:t>
            </a:r>
            <a:r>
              <a:rPr lang="en-IN" sz="2200" dirty="0">
                <a:latin typeface="Arial" panose="020B0604020202020204" pitchFamily="34" charset="0"/>
                <a:cs typeface="Arial" panose="020B0604020202020204" pitchFamily="34" charset="0"/>
              </a:rPr>
              <a:t> with </a:t>
            </a:r>
            <a:r>
              <a:rPr lang="en-IN" sz="2200" b="1" dirty="0">
                <a:latin typeface="Arial" panose="020B0604020202020204" pitchFamily="34" charset="0"/>
                <a:cs typeface="Arial" panose="020B0604020202020204" pitchFamily="34" charset="0"/>
              </a:rPr>
              <a:t>1,458K</a:t>
            </a:r>
            <a:r>
              <a:rPr lang="en-IN" sz="2200" dirty="0">
                <a:latin typeface="Arial" panose="020B0604020202020204" pitchFamily="34" charset="0"/>
                <a:cs typeface="Arial" panose="020B0604020202020204" pitchFamily="34" charset="0"/>
              </a:rPr>
              <a:t> followed by </a:t>
            </a:r>
            <a:r>
              <a:rPr lang="en-IN" sz="2200" b="1" dirty="0">
                <a:latin typeface="Arial" panose="020B0604020202020204" pitchFamily="34" charset="0"/>
                <a:cs typeface="Arial" panose="020B0604020202020204" pitchFamily="34" charset="0"/>
              </a:rPr>
              <a:t>Central</a:t>
            </a:r>
            <a:r>
              <a:rPr lang="en-IN" sz="2200" dirty="0">
                <a:latin typeface="Arial" panose="020B0604020202020204" pitchFamily="34" charset="0"/>
                <a:cs typeface="Arial" panose="020B0604020202020204" pitchFamily="34" charset="0"/>
              </a:rPr>
              <a:t> </a:t>
            </a:r>
            <a:r>
              <a:rPr lang="en-IN" sz="2200" b="1" dirty="0">
                <a:latin typeface="Arial" panose="020B0604020202020204" pitchFamily="34" charset="0"/>
                <a:cs typeface="Arial" panose="020B0604020202020204" pitchFamily="34" charset="0"/>
              </a:rPr>
              <a:t>America</a:t>
            </a:r>
            <a:r>
              <a:rPr lang="en-IN" sz="2200" dirty="0">
                <a:latin typeface="Arial" panose="020B0604020202020204" pitchFamily="34" charset="0"/>
                <a:cs typeface="Arial" panose="020B0604020202020204" pitchFamily="34" charset="0"/>
              </a:rPr>
              <a:t> </a:t>
            </a:r>
            <a:r>
              <a:rPr lang="en-IN" sz="2200" b="1" dirty="0">
                <a:latin typeface="Arial" panose="020B0604020202020204" pitchFamily="34" charset="0"/>
                <a:cs typeface="Arial" panose="020B0604020202020204" pitchFamily="34" charset="0"/>
              </a:rPr>
              <a:t>and the Caribbean.</a:t>
            </a:r>
          </a:p>
        </p:txBody>
      </p:sp>
    </p:spTree>
    <p:extLst>
      <p:ext uri="{BB962C8B-B14F-4D97-AF65-F5344CB8AC3E}">
        <p14:creationId xmlns:p14="http://schemas.microsoft.com/office/powerpoint/2010/main" val="2417476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B6A1-E38F-DC77-B139-0A38F3CF6E88}"/>
              </a:ext>
            </a:extLst>
          </p:cNvPr>
          <p:cNvSpPr>
            <a:spLocks noGrp="1"/>
          </p:cNvSpPr>
          <p:nvPr>
            <p:ph type="title"/>
          </p:nvPr>
        </p:nvSpPr>
        <p:spPr>
          <a:xfrm>
            <a:off x="607142" y="216036"/>
            <a:ext cx="5803490" cy="777022"/>
          </a:xfrm>
        </p:spPr>
        <p:txBody>
          <a:bodyPr anchor="ctr">
            <a:normAutofit/>
          </a:bodyPr>
          <a:lstStyle/>
          <a:p>
            <a:pPr marL="571500" indent="-571500">
              <a:buBlip>
                <a:blip r:embed="rId2"/>
              </a:buBlip>
            </a:pPr>
            <a:r>
              <a:rPr lang="en-IN"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Total cost by region</a:t>
            </a:r>
          </a:p>
        </p:txBody>
      </p:sp>
      <p:pic>
        <p:nvPicPr>
          <p:cNvPr id="6" name="Content Placeholder 5">
            <a:extLst>
              <a:ext uri="{FF2B5EF4-FFF2-40B4-BE49-F238E27FC236}">
                <a16:creationId xmlns:a16="http://schemas.microsoft.com/office/drawing/2014/main" id="{8EEB484D-8A4E-847B-0AB8-0B88A42B4F6B}"/>
              </a:ext>
            </a:extLst>
          </p:cNvPr>
          <p:cNvPicPr>
            <a:picLocks noGrp="1" noChangeAspect="1"/>
          </p:cNvPicPr>
          <p:nvPr>
            <p:ph idx="1"/>
          </p:nvPr>
        </p:nvPicPr>
        <p:blipFill>
          <a:blip r:embed="rId3"/>
          <a:stretch>
            <a:fillRect/>
          </a:stretch>
        </p:blipFill>
        <p:spPr>
          <a:xfrm>
            <a:off x="5948521" y="1305232"/>
            <a:ext cx="5854820" cy="4828222"/>
          </a:xfrm>
        </p:spPr>
      </p:pic>
      <p:sp>
        <p:nvSpPr>
          <p:cNvPr id="4" name="Text Placeholder 3">
            <a:extLst>
              <a:ext uri="{FF2B5EF4-FFF2-40B4-BE49-F238E27FC236}">
                <a16:creationId xmlns:a16="http://schemas.microsoft.com/office/drawing/2014/main" id="{67F5DBC7-F34B-C37B-D759-BA4E7EE66D47}"/>
              </a:ext>
            </a:extLst>
          </p:cNvPr>
          <p:cNvSpPr>
            <a:spLocks noGrp="1"/>
          </p:cNvSpPr>
          <p:nvPr>
            <p:ph type="body" sz="half" idx="2"/>
          </p:nvPr>
        </p:nvSpPr>
        <p:spPr>
          <a:xfrm>
            <a:off x="607142" y="1521542"/>
            <a:ext cx="4928419" cy="4906880"/>
          </a:xfrm>
        </p:spPr>
        <p:txBody>
          <a:bodyPr>
            <a:normAutofit/>
          </a:bodyPr>
          <a:lstStyle/>
          <a:p>
            <a:pPr algn="just"/>
            <a:r>
              <a:rPr lang="en-IN" sz="2200" dirty="0">
                <a:latin typeface="Arial" panose="020B0604020202020204" pitchFamily="34" charset="0"/>
                <a:cs typeface="Arial" panose="020B0604020202020204" pitchFamily="34" charset="0"/>
              </a:rPr>
              <a:t>In our Geographic Analysis, we delve into Region-wise Total Cost to gain insights into our cost distribution. By visualizing this graph, it shows the region which contains the Highest Cost is </a:t>
            </a:r>
            <a:r>
              <a:rPr lang="en-IN" sz="2200" b="1" dirty="0">
                <a:latin typeface="Arial" panose="020B0604020202020204" pitchFamily="34" charset="0"/>
                <a:cs typeface="Arial" panose="020B0604020202020204" pitchFamily="34" charset="0"/>
              </a:rPr>
              <a:t>Sub-Saharan</a:t>
            </a:r>
            <a:r>
              <a:rPr lang="en-IN" sz="2200" dirty="0">
                <a:latin typeface="Arial" panose="020B0604020202020204" pitchFamily="34" charset="0"/>
                <a:cs typeface="Arial" panose="020B0604020202020204" pitchFamily="34" charset="0"/>
              </a:rPr>
              <a:t> </a:t>
            </a:r>
            <a:r>
              <a:rPr lang="en-IN" sz="2200" b="1" dirty="0">
                <a:latin typeface="Arial" panose="020B0604020202020204" pitchFamily="34" charset="0"/>
                <a:cs typeface="Arial" panose="020B0604020202020204" pitchFamily="34" charset="0"/>
              </a:rPr>
              <a:t>Africa</a:t>
            </a:r>
            <a:r>
              <a:rPr lang="en-IN" sz="2200" dirty="0">
                <a:latin typeface="Arial" panose="020B0604020202020204" pitchFamily="34" charset="0"/>
                <a:cs typeface="Arial" panose="020B0604020202020204" pitchFamily="34" charset="0"/>
              </a:rPr>
              <a:t> with around </a:t>
            </a:r>
            <a:r>
              <a:rPr lang="en-IN" sz="2200" b="1" dirty="0">
                <a:latin typeface="Arial" panose="020B0604020202020204" pitchFamily="34" charset="0"/>
                <a:cs typeface="Arial" panose="020B0604020202020204" pitchFamily="34" charset="0"/>
              </a:rPr>
              <a:t>27 millions</a:t>
            </a:r>
            <a:r>
              <a:rPr lang="en-IN" sz="2200" dirty="0">
                <a:latin typeface="Arial" panose="020B0604020202020204" pitchFamily="34" charset="0"/>
                <a:cs typeface="Arial" panose="020B0604020202020204" pitchFamily="34" charset="0"/>
              </a:rPr>
              <a:t> followed by </a:t>
            </a:r>
            <a:r>
              <a:rPr lang="en-IN" sz="2200" b="1" dirty="0">
                <a:latin typeface="Arial" panose="020B0604020202020204" pitchFamily="34" charset="0"/>
                <a:cs typeface="Arial" panose="020B0604020202020204" pitchFamily="34" charset="0"/>
              </a:rPr>
              <a:t>Europe &amp; Asia </a:t>
            </a:r>
            <a:r>
              <a:rPr lang="en-IN" sz="2200" dirty="0">
                <a:latin typeface="Arial" panose="020B0604020202020204" pitchFamily="34" charset="0"/>
                <a:cs typeface="Arial" panose="020B0604020202020204" pitchFamily="34" charset="0"/>
              </a:rPr>
              <a:t>with </a:t>
            </a:r>
            <a:r>
              <a:rPr lang="en-IN" sz="2200" b="1" dirty="0">
                <a:latin typeface="Arial" panose="020B0604020202020204" pitchFamily="34" charset="0"/>
                <a:cs typeface="Arial" panose="020B0604020202020204" pitchFamily="34" charset="0"/>
              </a:rPr>
              <a:t>22M &amp; 15M </a:t>
            </a:r>
            <a:r>
              <a:rPr lang="en-IN" sz="2200" dirty="0">
                <a:latin typeface="Arial" panose="020B0604020202020204" pitchFamily="34" charset="0"/>
                <a:cs typeface="Arial" panose="020B0604020202020204" pitchFamily="34" charset="0"/>
              </a:rPr>
              <a:t>respectively. The least contributing Regions are </a:t>
            </a:r>
            <a:r>
              <a:rPr lang="en-IN" sz="2200" b="1" dirty="0">
                <a:latin typeface="Arial" panose="020B0604020202020204" pitchFamily="34" charset="0"/>
                <a:cs typeface="Arial" panose="020B0604020202020204" pitchFamily="34" charset="0"/>
              </a:rPr>
              <a:t>North America </a:t>
            </a:r>
            <a:r>
              <a:rPr lang="en-IN" sz="2200" dirty="0">
                <a:latin typeface="Arial" panose="020B0604020202020204" pitchFamily="34" charset="0"/>
                <a:cs typeface="Arial" panose="020B0604020202020204" pitchFamily="34" charset="0"/>
              </a:rPr>
              <a:t>followed by </a:t>
            </a:r>
            <a:r>
              <a:rPr lang="en-IN" sz="2200" b="1" dirty="0">
                <a:latin typeface="Arial" panose="020B0604020202020204" pitchFamily="34" charset="0"/>
                <a:cs typeface="Arial" panose="020B0604020202020204" pitchFamily="34" charset="0"/>
              </a:rPr>
              <a:t>Central America &amp; the Caribbean </a:t>
            </a:r>
            <a:r>
              <a:rPr lang="en-IN" sz="2200" dirty="0">
                <a:latin typeface="Arial" panose="020B0604020202020204" pitchFamily="34" charset="0"/>
                <a:cs typeface="Arial" panose="020B0604020202020204" pitchFamily="34" charset="0"/>
              </a:rPr>
              <a:t>and </a:t>
            </a:r>
            <a:r>
              <a:rPr lang="en-IN" sz="2200" b="1" dirty="0">
                <a:latin typeface="Arial" panose="020B0604020202020204" pitchFamily="34" charset="0"/>
                <a:cs typeface="Arial" panose="020B0604020202020204" pitchFamily="34" charset="0"/>
              </a:rPr>
              <a:t>Middle East &amp; North Africa</a:t>
            </a:r>
            <a:r>
              <a:rPr lang="en-IN" sz="2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89823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BDAD-34B8-FF03-128C-CD5A6457EEFA}"/>
              </a:ext>
            </a:extLst>
          </p:cNvPr>
          <p:cNvSpPr>
            <a:spLocks noGrp="1"/>
          </p:cNvSpPr>
          <p:nvPr>
            <p:ph type="title"/>
          </p:nvPr>
        </p:nvSpPr>
        <p:spPr>
          <a:xfrm>
            <a:off x="685799" y="137378"/>
            <a:ext cx="11197878" cy="1062157"/>
          </a:xfrm>
        </p:spPr>
        <p:txBody>
          <a:bodyPr anchor="ctr">
            <a:normAutofit/>
          </a:bodyPr>
          <a:lstStyle/>
          <a:p>
            <a:pPr marL="571500" indent="-571500">
              <a:buBlip>
                <a:blip r:embed="rId2"/>
              </a:buBlip>
            </a:pPr>
            <a:r>
              <a:rPr lang="en-US"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Total Revenue By Order Priority</a:t>
            </a:r>
            <a:endParaRPr lang="en-IN" sz="3600" b="1" u="sng" cap="none"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22BA45F2-B918-1EE0-FEFF-F7060F424B6C}"/>
              </a:ext>
            </a:extLst>
          </p:cNvPr>
          <p:cNvPicPr>
            <a:picLocks noGrp="1" noChangeAspect="1"/>
          </p:cNvPicPr>
          <p:nvPr>
            <p:ph idx="1"/>
          </p:nvPr>
        </p:nvPicPr>
        <p:blipFill>
          <a:blip r:embed="rId3"/>
          <a:stretch>
            <a:fillRect/>
          </a:stretch>
        </p:blipFill>
        <p:spPr>
          <a:xfrm>
            <a:off x="6282813" y="1371600"/>
            <a:ext cx="5600864" cy="5014350"/>
          </a:xfrm>
        </p:spPr>
      </p:pic>
      <p:sp>
        <p:nvSpPr>
          <p:cNvPr id="4" name="Text Placeholder 3">
            <a:extLst>
              <a:ext uri="{FF2B5EF4-FFF2-40B4-BE49-F238E27FC236}">
                <a16:creationId xmlns:a16="http://schemas.microsoft.com/office/drawing/2014/main" id="{FCC1CC0C-8922-6BDA-5A09-6DFB27EC22DC}"/>
              </a:ext>
            </a:extLst>
          </p:cNvPr>
          <p:cNvSpPr>
            <a:spLocks noGrp="1"/>
          </p:cNvSpPr>
          <p:nvPr>
            <p:ph type="body" sz="half" idx="2"/>
          </p:nvPr>
        </p:nvSpPr>
        <p:spPr>
          <a:xfrm>
            <a:off x="685799" y="1646630"/>
            <a:ext cx="5223389" cy="4498532"/>
          </a:xfrm>
        </p:spPr>
        <p:txBody>
          <a:bodyPr>
            <a:normAutofit/>
          </a:bodyPr>
          <a:lstStyle/>
          <a:p>
            <a:pPr algn="just"/>
            <a:r>
              <a:rPr lang="en-US" sz="2200" dirty="0">
                <a:latin typeface="Arial" panose="020B0604020202020204" pitchFamily="34" charset="0"/>
                <a:cs typeface="Arial" panose="020B0604020202020204" pitchFamily="34" charset="0"/>
              </a:rPr>
              <a:t>Analyzing the Total Revenue by Order Priority unveil distinctive revenue patterns. Customers with order priority </a:t>
            </a:r>
            <a:r>
              <a:rPr lang="en-US" sz="2200" b="1" dirty="0">
                <a:latin typeface="Arial" panose="020B0604020202020204" pitchFamily="34" charset="0"/>
                <a:cs typeface="Arial" panose="020B0604020202020204" pitchFamily="34" charset="0"/>
              </a:rPr>
              <a:t>‘H’</a:t>
            </a:r>
            <a:r>
              <a:rPr lang="en-US" sz="2200" dirty="0">
                <a:latin typeface="Arial" panose="020B0604020202020204" pitchFamily="34" charset="0"/>
                <a:cs typeface="Arial" panose="020B0604020202020204" pitchFamily="34" charset="0"/>
              </a:rPr>
              <a:t> exhibit the </a:t>
            </a:r>
            <a:r>
              <a:rPr lang="en-US" sz="2200" b="1" dirty="0">
                <a:latin typeface="Arial" panose="020B0604020202020204" pitchFamily="34" charset="0"/>
                <a:cs typeface="Arial" panose="020B0604020202020204" pitchFamily="34" charset="0"/>
              </a:rPr>
              <a:t>Highest Revenue </a:t>
            </a:r>
            <a:r>
              <a:rPr lang="en-US" sz="2200" dirty="0">
                <a:latin typeface="Arial" panose="020B0604020202020204" pitchFamily="34" charset="0"/>
                <a:cs typeface="Arial" panose="020B0604020202020204" pitchFamily="34" charset="0"/>
              </a:rPr>
              <a:t>generation of around </a:t>
            </a:r>
            <a:r>
              <a:rPr lang="en-US" sz="2200" b="1" dirty="0">
                <a:latin typeface="Arial" panose="020B0604020202020204" pitchFamily="34" charset="0"/>
                <a:cs typeface="Arial" panose="020B0604020202020204" pitchFamily="34" charset="0"/>
              </a:rPr>
              <a:t>35.49%</a:t>
            </a:r>
            <a:r>
              <a:rPr lang="en-US" sz="2200" dirty="0">
                <a:latin typeface="Arial" panose="020B0604020202020204" pitchFamily="34" charset="0"/>
                <a:cs typeface="Arial" panose="020B0604020202020204" pitchFamily="34" charset="0"/>
              </a:rPr>
              <a:t>, while those with priority </a:t>
            </a:r>
            <a:r>
              <a:rPr lang="en-US" sz="2200" b="1" dirty="0">
                <a:latin typeface="Arial" panose="020B0604020202020204" pitchFamily="34" charset="0"/>
                <a:cs typeface="Arial" panose="020B0604020202020204" pitchFamily="34" charset="0"/>
              </a:rPr>
              <a:t>‘C’</a:t>
            </a:r>
            <a:r>
              <a:rPr lang="en-US" sz="2200" dirty="0">
                <a:latin typeface="Arial" panose="020B0604020202020204" pitchFamily="34" charset="0"/>
                <a:cs typeface="Arial" panose="020B0604020202020204" pitchFamily="34" charset="0"/>
              </a:rPr>
              <a:t> demonstrate the </a:t>
            </a:r>
            <a:r>
              <a:rPr lang="en-US" sz="2200" b="1" dirty="0">
                <a:latin typeface="Arial" panose="020B0604020202020204" pitchFamily="34" charset="0"/>
                <a:cs typeface="Arial" panose="020B0604020202020204" pitchFamily="34" charset="0"/>
              </a:rPr>
              <a:t>Lowest </a:t>
            </a:r>
            <a:r>
              <a:rPr lang="en-US" sz="2200" dirty="0">
                <a:latin typeface="Arial" panose="020B0604020202020204" pitchFamily="34" charset="0"/>
                <a:cs typeface="Arial" panose="020B0604020202020204" pitchFamily="34" charset="0"/>
              </a:rPr>
              <a:t>i.e., </a:t>
            </a:r>
            <a:r>
              <a:rPr lang="en-US" sz="2200" b="1" dirty="0">
                <a:latin typeface="Arial" panose="020B0604020202020204" pitchFamily="34" charset="0"/>
                <a:cs typeface="Arial" panose="020B0604020202020204" pitchFamily="34" charset="0"/>
              </a:rPr>
              <a:t>13.73%</a:t>
            </a:r>
            <a:r>
              <a:rPr lang="en-US" sz="2200" dirty="0">
                <a:latin typeface="Arial" panose="020B0604020202020204" pitchFamily="34" charset="0"/>
                <a:cs typeface="Arial" panose="020B0604020202020204" pitchFamily="34" charset="0"/>
              </a:rPr>
              <a:t>. This insight underscores the significance of order priority in revenue generation, providing valuable direction for resource allocation &amp; customer segmentation strategies.</a:t>
            </a: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5443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DB87-0EB6-7DA2-6BF6-C11F606962E2}"/>
              </a:ext>
            </a:extLst>
          </p:cNvPr>
          <p:cNvSpPr>
            <a:spLocks noGrp="1"/>
          </p:cNvSpPr>
          <p:nvPr>
            <p:ph type="title"/>
          </p:nvPr>
        </p:nvSpPr>
        <p:spPr>
          <a:xfrm>
            <a:off x="685799" y="226142"/>
            <a:ext cx="10778613" cy="1071715"/>
          </a:xfrm>
        </p:spPr>
        <p:txBody>
          <a:bodyPr>
            <a:normAutofit/>
          </a:bodyPr>
          <a:lstStyle/>
          <a:p>
            <a:pPr algn="ctr"/>
            <a:r>
              <a:rPr lang="en-IN" sz="54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CONCLUSION</a:t>
            </a:r>
          </a:p>
        </p:txBody>
      </p:sp>
      <p:sp>
        <p:nvSpPr>
          <p:cNvPr id="3" name="Text Placeholder 2">
            <a:extLst>
              <a:ext uri="{FF2B5EF4-FFF2-40B4-BE49-F238E27FC236}">
                <a16:creationId xmlns:a16="http://schemas.microsoft.com/office/drawing/2014/main" id="{F30DFB92-70F3-A7A7-D0ED-EC5F2271B068}"/>
              </a:ext>
            </a:extLst>
          </p:cNvPr>
          <p:cNvSpPr>
            <a:spLocks noGrp="1"/>
          </p:cNvSpPr>
          <p:nvPr>
            <p:ph type="body" idx="1"/>
          </p:nvPr>
        </p:nvSpPr>
        <p:spPr>
          <a:xfrm>
            <a:off x="685799" y="1592827"/>
            <a:ext cx="10778613" cy="4729316"/>
          </a:xfrm>
        </p:spPr>
        <p:txBody>
          <a:bodyPr anchor="t">
            <a:normAutofit/>
          </a:bodyPr>
          <a:lstStyle/>
          <a:p>
            <a:pPr marL="342900" indent="-342900">
              <a:buSzPct val="105000"/>
              <a:buBlip>
                <a:blip r:embed="rId2"/>
              </a:buBlip>
            </a:pPr>
            <a:r>
              <a:rPr lang="en-IN" sz="2400" dirty="0">
                <a:latin typeface="Arial" panose="020B0604020202020204" pitchFamily="34" charset="0"/>
                <a:cs typeface="Arial" panose="020B0604020202020204" pitchFamily="34" charset="0"/>
              </a:rPr>
              <a:t>If we clearly observe the yearly insights, we can see that Amazon has made the </a:t>
            </a:r>
            <a:r>
              <a:rPr lang="en-IN" sz="2400" b="1" dirty="0">
                <a:latin typeface="Arial" panose="020B0604020202020204" pitchFamily="34" charset="0"/>
                <a:cs typeface="Arial" panose="020B0604020202020204" pitchFamily="34" charset="0"/>
              </a:rPr>
              <a:t>Highest</a:t>
            </a:r>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Revenue</a:t>
            </a:r>
            <a:r>
              <a:rPr lang="en-IN" sz="2400" dirty="0">
                <a:latin typeface="Arial" panose="020B0604020202020204" pitchFamily="34" charset="0"/>
                <a:cs typeface="Arial" panose="020B0604020202020204" pitchFamily="34" charset="0"/>
              </a:rPr>
              <a:t> in the year </a:t>
            </a:r>
            <a:r>
              <a:rPr lang="en-IN" sz="2400" b="1" dirty="0">
                <a:latin typeface="Arial" panose="020B0604020202020204" pitchFamily="34" charset="0"/>
                <a:cs typeface="Arial" panose="020B0604020202020204" pitchFamily="34" charset="0"/>
              </a:rPr>
              <a:t>2012 </a:t>
            </a:r>
            <a:r>
              <a:rPr lang="en-IN" sz="2400" dirty="0">
                <a:latin typeface="Arial" panose="020B0604020202020204" pitchFamily="34" charset="0"/>
                <a:cs typeface="Arial" panose="020B0604020202020204" pitchFamily="34" charset="0"/>
              </a:rPr>
              <a:t>at </a:t>
            </a:r>
            <a:r>
              <a:rPr lang="en-IN" sz="2400" b="1" dirty="0">
                <a:latin typeface="Arial" panose="020B0604020202020204" pitchFamily="34" charset="0"/>
                <a:cs typeface="Arial" panose="020B0604020202020204" pitchFamily="34" charset="0"/>
              </a:rPr>
              <a:t>32M</a:t>
            </a:r>
            <a:r>
              <a:rPr lang="en-IN" sz="2400" dirty="0">
                <a:latin typeface="Arial" panose="020B0604020202020204" pitchFamily="34" charset="0"/>
                <a:cs typeface="Arial" panose="020B0604020202020204" pitchFamily="34" charset="0"/>
              </a:rPr>
              <a:t>, followed by </a:t>
            </a:r>
            <a:r>
              <a:rPr lang="en-IN" sz="2400" b="1" dirty="0">
                <a:latin typeface="Arial" panose="020B0604020202020204" pitchFamily="34" charset="0"/>
                <a:cs typeface="Arial" panose="020B0604020202020204" pitchFamily="34" charset="0"/>
              </a:rPr>
              <a:t>2013</a:t>
            </a:r>
            <a:r>
              <a:rPr lang="en-IN" sz="2400" dirty="0">
                <a:latin typeface="Arial" panose="020B0604020202020204" pitchFamily="34" charset="0"/>
                <a:cs typeface="Arial" panose="020B0604020202020204" pitchFamily="34" charset="0"/>
              </a:rPr>
              <a:t> at </a:t>
            </a:r>
            <a:r>
              <a:rPr lang="en-IN" sz="2400" b="1" dirty="0">
                <a:latin typeface="Arial" panose="020B0604020202020204" pitchFamily="34" charset="0"/>
                <a:cs typeface="Arial" panose="020B0604020202020204" pitchFamily="34" charset="0"/>
              </a:rPr>
              <a:t>20M </a:t>
            </a:r>
            <a:r>
              <a:rPr lang="en-IN" sz="2400" dirty="0">
                <a:latin typeface="Arial" panose="020B0604020202020204" pitchFamily="34" charset="0"/>
                <a:cs typeface="Arial" panose="020B0604020202020204" pitchFamily="34" charset="0"/>
              </a:rPr>
              <a:t>and </a:t>
            </a:r>
            <a:r>
              <a:rPr lang="en-IN" sz="2400" b="1" dirty="0">
                <a:latin typeface="Arial" panose="020B0604020202020204" pitchFamily="34" charset="0"/>
                <a:cs typeface="Arial" panose="020B0604020202020204" pitchFamily="34" charset="0"/>
              </a:rPr>
              <a:t>2010 </a:t>
            </a:r>
            <a:r>
              <a:rPr lang="en-IN" sz="2400" dirty="0">
                <a:latin typeface="Arial" panose="020B0604020202020204" pitchFamily="34" charset="0"/>
                <a:cs typeface="Arial" panose="020B0604020202020204" pitchFamily="34" charset="0"/>
              </a:rPr>
              <a:t>at </a:t>
            </a:r>
            <a:r>
              <a:rPr lang="en-IN" sz="2400" b="1" dirty="0">
                <a:latin typeface="Arial" panose="020B0604020202020204" pitchFamily="34" charset="0"/>
                <a:cs typeface="Arial" panose="020B0604020202020204" pitchFamily="34" charset="0"/>
              </a:rPr>
              <a:t>19M.</a:t>
            </a:r>
          </a:p>
          <a:p>
            <a:pPr marL="342900" indent="-342900">
              <a:buSzPct val="105000"/>
              <a:buBlip>
                <a:blip r:embed="rId2"/>
              </a:buBlip>
            </a:pPr>
            <a:r>
              <a:rPr lang="en-IN" sz="2400" dirty="0">
                <a:latin typeface="Arial" panose="020B0604020202020204" pitchFamily="34" charset="0"/>
                <a:cs typeface="Arial" panose="020B0604020202020204" pitchFamily="34" charset="0"/>
              </a:rPr>
              <a:t>In monthly insights from 2010 to 2017, the sales are at their </a:t>
            </a:r>
            <a:r>
              <a:rPr lang="en-IN" sz="2400" b="1" dirty="0">
                <a:latin typeface="Arial" panose="020B0604020202020204" pitchFamily="34" charset="0"/>
                <a:cs typeface="Arial" panose="020B0604020202020204" pitchFamily="34" charset="0"/>
              </a:rPr>
              <a:t>peak</a:t>
            </a:r>
            <a:r>
              <a:rPr lang="en-IN" sz="2400" dirty="0">
                <a:latin typeface="Arial" panose="020B0604020202020204" pitchFamily="34" charset="0"/>
                <a:cs typeface="Arial" panose="020B0604020202020204" pitchFamily="34" charset="0"/>
              </a:rPr>
              <a:t> in </a:t>
            </a:r>
            <a:r>
              <a:rPr lang="en-IN" sz="2400" b="1" dirty="0">
                <a:latin typeface="Arial" panose="020B0604020202020204" pitchFamily="34" charset="0"/>
                <a:cs typeface="Arial" panose="020B0604020202020204" pitchFamily="34" charset="0"/>
              </a:rPr>
              <a:t>February</a:t>
            </a:r>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April</a:t>
            </a:r>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May</a:t>
            </a:r>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July</a:t>
            </a:r>
            <a:r>
              <a:rPr lang="en-IN" sz="2400" dirty="0">
                <a:latin typeface="Arial" panose="020B0604020202020204" pitchFamily="34" charset="0"/>
                <a:cs typeface="Arial" panose="020B0604020202020204" pitchFamily="34" charset="0"/>
              </a:rPr>
              <a:t> &amp; </a:t>
            </a:r>
            <a:r>
              <a:rPr lang="en-IN" sz="2400" b="1" dirty="0">
                <a:latin typeface="Arial" panose="020B0604020202020204" pitchFamily="34" charset="0"/>
                <a:cs typeface="Arial" panose="020B0604020202020204" pitchFamily="34" charset="0"/>
              </a:rPr>
              <a:t>November</a:t>
            </a:r>
            <a:r>
              <a:rPr lang="en-IN" sz="2400" dirty="0">
                <a:latin typeface="Arial" panose="020B0604020202020204" pitchFamily="34" charset="0"/>
                <a:cs typeface="Arial" panose="020B0604020202020204" pitchFamily="34" charset="0"/>
              </a:rPr>
              <a:t> and are </a:t>
            </a:r>
            <a:r>
              <a:rPr lang="en-IN" sz="2400" b="1" dirty="0">
                <a:latin typeface="Arial" panose="020B0604020202020204" pitchFamily="34" charset="0"/>
                <a:cs typeface="Arial" panose="020B0604020202020204" pitchFamily="34" charset="0"/>
              </a:rPr>
              <a:t>low</a:t>
            </a:r>
            <a:r>
              <a:rPr lang="en-IN" sz="2400" dirty="0">
                <a:latin typeface="Arial" panose="020B0604020202020204" pitchFamily="34" charset="0"/>
                <a:cs typeface="Arial" panose="020B0604020202020204" pitchFamily="34" charset="0"/>
              </a:rPr>
              <a:t> in </a:t>
            </a:r>
            <a:r>
              <a:rPr lang="en-IN" sz="2400" b="1" dirty="0">
                <a:latin typeface="Arial" panose="020B0604020202020204" pitchFamily="34" charset="0"/>
                <a:cs typeface="Arial" panose="020B0604020202020204" pitchFamily="34" charset="0"/>
              </a:rPr>
              <a:t>March</a:t>
            </a:r>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August</a:t>
            </a:r>
            <a:r>
              <a:rPr lang="en-IN" sz="2400" dirty="0">
                <a:latin typeface="Arial" panose="020B0604020202020204" pitchFamily="34" charset="0"/>
                <a:cs typeface="Arial" panose="020B0604020202020204" pitchFamily="34" charset="0"/>
              </a:rPr>
              <a:t> &amp; </a:t>
            </a:r>
            <a:r>
              <a:rPr lang="en-IN" sz="2400" b="1" dirty="0">
                <a:latin typeface="Arial" panose="020B0604020202020204" pitchFamily="34" charset="0"/>
                <a:cs typeface="Arial" panose="020B0604020202020204" pitchFamily="34" charset="0"/>
              </a:rPr>
              <a:t>December</a:t>
            </a:r>
            <a:r>
              <a:rPr lang="en-IN" sz="2400" dirty="0">
                <a:latin typeface="Arial" panose="020B0604020202020204" pitchFamily="34" charset="0"/>
                <a:cs typeface="Arial" panose="020B0604020202020204" pitchFamily="34" charset="0"/>
              </a:rPr>
              <a:t>.</a:t>
            </a:r>
          </a:p>
          <a:p>
            <a:pPr marL="342900" indent="-342900">
              <a:buSzPct val="105000"/>
              <a:buBlip>
                <a:blip r:embed="rId2"/>
              </a:buBlip>
            </a:pPr>
            <a:r>
              <a:rPr lang="en-US" sz="2400" dirty="0">
                <a:latin typeface="Arial" panose="020B0604020202020204" pitchFamily="34" charset="0"/>
                <a:cs typeface="Arial" panose="020B0604020202020204" pitchFamily="34" charset="0"/>
              </a:rPr>
              <a:t>Amazon generates the </a:t>
            </a:r>
            <a:r>
              <a:rPr lang="en-US" sz="2400" b="1" dirty="0">
                <a:latin typeface="Arial" panose="020B0604020202020204" pitchFamily="34" charset="0"/>
                <a:cs typeface="Arial" panose="020B0604020202020204" pitchFamily="34" charset="0"/>
              </a:rPr>
              <a:t>Highest Revenue </a:t>
            </a:r>
            <a:r>
              <a:rPr lang="en-US" sz="2400" dirty="0">
                <a:latin typeface="Arial" panose="020B0604020202020204" pitchFamily="34" charset="0"/>
                <a:cs typeface="Arial" panose="020B0604020202020204" pitchFamily="34" charset="0"/>
              </a:rPr>
              <a:t>from </a:t>
            </a:r>
            <a:r>
              <a:rPr lang="en-US" sz="2400" b="1" dirty="0">
                <a:latin typeface="Arial" panose="020B0604020202020204" pitchFamily="34" charset="0"/>
                <a:cs typeface="Arial" panose="020B0604020202020204" pitchFamily="34" charset="0"/>
              </a:rPr>
              <a:t>Sub-Saharan</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Africa</a:t>
            </a:r>
            <a:r>
              <a:rPr lang="en-US" sz="2400" dirty="0">
                <a:latin typeface="Arial" panose="020B0604020202020204" pitchFamily="34" charset="0"/>
                <a:cs typeface="Arial" panose="020B0604020202020204" pitchFamily="34" charset="0"/>
              </a:rPr>
              <a:t> and Second highest is from </a:t>
            </a:r>
            <a:r>
              <a:rPr lang="en-US" sz="2400" b="1" dirty="0">
                <a:latin typeface="Arial" panose="020B0604020202020204" pitchFamily="34" charset="0"/>
                <a:cs typeface="Arial" panose="020B0604020202020204" pitchFamily="34" charset="0"/>
              </a:rPr>
              <a:t>Europe</a:t>
            </a:r>
            <a:r>
              <a:rPr lang="en-US" sz="2400" dirty="0">
                <a:latin typeface="Arial" panose="020B0604020202020204" pitchFamily="34" charset="0"/>
                <a:cs typeface="Arial" panose="020B0604020202020204" pitchFamily="34" charset="0"/>
              </a:rPr>
              <a:t>. The </a:t>
            </a:r>
            <a:r>
              <a:rPr lang="en-US" sz="2400" b="1" dirty="0">
                <a:latin typeface="Arial" panose="020B0604020202020204" pitchFamily="34" charset="0"/>
                <a:cs typeface="Arial" panose="020B0604020202020204" pitchFamily="34" charset="0"/>
              </a:rPr>
              <a:t>least</a:t>
            </a:r>
            <a:r>
              <a:rPr lang="en-US" sz="2400" dirty="0">
                <a:latin typeface="Arial" panose="020B0604020202020204" pitchFamily="34" charset="0"/>
                <a:cs typeface="Arial" panose="020B0604020202020204" pitchFamily="34" charset="0"/>
              </a:rPr>
              <a:t> contribution for the revenue is from </a:t>
            </a:r>
            <a:r>
              <a:rPr lang="en-US" sz="2400" b="1" dirty="0">
                <a:latin typeface="Arial" panose="020B0604020202020204" pitchFamily="34" charset="0"/>
                <a:cs typeface="Arial" panose="020B0604020202020204" pitchFamily="34" charset="0"/>
              </a:rPr>
              <a:t>North</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America</a:t>
            </a:r>
            <a:r>
              <a:rPr lang="en-US" sz="2400" dirty="0">
                <a:latin typeface="Arial" panose="020B0604020202020204" pitchFamily="34" charset="0"/>
                <a:cs typeface="Arial" panose="020B0604020202020204" pitchFamily="34" charset="0"/>
              </a:rPr>
              <a:t>.</a:t>
            </a:r>
          </a:p>
          <a:p>
            <a:pPr marL="342900" indent="-342900">
              <a:buSzPct val="105000"/>
              <a:buBlip>
                <a:blip r:embed="rId2"/>
              </a:buBlip>
            </a:pPr>
            <a:r>
              <a:rPr lang="en-US" sz="2400" b="1" dirty="0">
                <a:latin typeface="Arial" panose="020B0604020202020204" pitchFamily="34" charset="0"/>
                <a:cs typeface="Arial" panose="020B0604020202020204" pitchFamily="34" charset="0"/>
              </a:rPr>
              <a:t>Cosmetics</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Office</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Supplies</a:t>
            </a:r>
            <a:r>
              <a:rPr lang="en-US" sz="2400" dirty="0">
                <a:latin typeface="Arial" panose="020B0604020202020204" pitchFamily="34" charset="0"/>
                <a:cs typeface="Arial" panose="020B0604020202020204" pitchFamily="34" charset="0"/>
              </a:rPr>
              <a:t> &amp; </a:t>
            </a:r>
            <a:r>
              <a:rPr lang="en-US" sz="2400" b="1" dirty="0">
                <a:latin typeface="Arial" panose="020B0604020202020204" pitchFamily="34" charset="0"/>
                <a:cs typeface="Arial" panose="020B0604020202020204" pitchFamily="34" charset="0"/>
              </a:rPr>
              <a:t>Household</a:t>
            </a:r>
            <a:r>
              <a:rPr lang="en-US" sz="2400" dirty="0">
                <a:latin typeface="Arial" panose="020B0604020202020204" pitchFamily="34" charset="0"/>
                <a:cs typeface="Arial" panose="020B0604020202020204" pitchFamily="34" charset="0"/>
              </a:rPr>
              <a:t> Items returns the most revenue to the company.</a:t>
            </a:r>
          </a:p>
          <a:p>
            <a:pPr marL="342900" indent="-342900">
              <a:buSzPct val="105000"/>
              <a:buBlip>
                <a:blip r:embed="rId2"/>
              </a:buBlip>
            </a:pPr>
            <a:endParaRPr lang="en-US" sz="2400" dirty="0">
              <a:latin typeface="Arial" panose="020B0604020202020204" pitchFamily="34" charset="0"/>
              <a:cs typeface="Arial" panose="020B0604020202020204" pitchFamily="34" charset="0"/>
            </a:endParaRPr>
          </a:p>
          <a:p>
            <a:pPr marL="342900" indent="-342900">
              <a:buSzPct val="105000"/>
              <a:buBlip>
                <a:blip r:embed="rId2"/>
              </a:buBlip>
            </a:pPr>
            <a:endParaRPr lang="en-US" sz="2200" dirty="0">
              <a:latin typeface="Arial" panose="020B0604020202020204" pitchFamily="34" charset="0"/>
              <a:cs typeface="Arial" panose="020B0604020202020204" pitchFamily="34" charset="0"/>
            </a:endParaRPr>
          </a:p>
          <a:p>
            <a:pPr marL="342900" indent="-342900">
              <a:buSzPct val="105000"/>
              <a:buBlip>
                <a:blip r:embed="rId2"/>
              </a:buBlip>
            </a:pP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414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B377-A784-FBAC-50B7-D0DBE6553623}"/>
              </a:ext>
            </a:extLst>
          </p:cNvPr>
          <p:cNvSpPr>
            <a:spLocks noGrp="1"/>
          </p:cNvSpPr>
          <p:nvPr>
            <p:ph type="title"/>
          </p:nvPr>
        </p:nvSpPr>
        <p:spPr>
          <a:xfrm>
            <a:off x="3533250" y="1821903"/>
            <a:ext cx="5125500" cy="3214193"/>
          </a:xfrm>
          <a:prstGeom prst="horizontalScroll">
            <a:avLst/>
          </a:prstGeom>
          <a:solidFill>
            <a:schemeClr val="accent2">
              <a:alpha val="50000"/>
            </a:schemeClr>
          </a:solidFill>
          <a:ln>
            <a:solidFill>
              <a:schemeClr val="accent2">
                <a:lumMod val="20000"/>
                <a:lumOff val="80000"/>
              </a:schemeClr>
            </a:solidFill>
          </a:ln>
          <a:effectLst/>
        </p:spPr>
        <p:style>
          <a:lnRef idx="0">
            <a:scrgbClr r="0" g="0" b="0"/>
          </a:lnRef>
          <a:fillRef idx="0">
            <a:scrgbClr r="0" g="0" b="0"/>
          </a:fillRef>
          <a:effectRef idx="0">
            <a:scrgbClr r="0" g="0" b="0"/>
          </a:effectRef>
          <a:fontRef idx="minor">
            <a:schemeClr val="lt1"/>
          </a:fontRef>
        </p:style>
        <p:txBody>
          <a:bodyPr>
            <a:normAutofit/>
          </a:bodyPr>
          <a:lstStyle/>
          <a:p>
            <a:pPr algn="ctr"/>
            <a:r>
              <a:rPr lang="en-US" sz="5400" b="1" cap="none"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latin typeface="Arial" panose="020B0604020202020204" pitchFamily="34" charset="0"/>
                <a:cs typeface="Arial" panose="020B0604020202020204" pitchFamily="34" charset="0"/>
              </a:rPr>
              <a:t>THANK YOU</a:t>
            </a:r>
            <a:endParaRPr lang="en-IN" sz="5400" b="1" cap="none" dirty="0">
              <a:ln w="6600">
                <a:solidFill>
                  <a:schemeClr val="accent2"/>
                </a:solidFill>
                <a:prstDash val="solid"/>
              </a:ln>
              <a:solidFill>
                <a:srgbClr val="FFFFFF"/>
              </a:solidFill>
              <a:effectLst>
                <a:outerShdw dist="38100" dir="2700000" algn="tl" rotWithShape="0">
                  <a:schemeClr val="accent2"/>
                </a:outerShdw>
                <a:reflection blurRad="6350" stA="55000" endA="300" endPos="45500" dir="5400000" sy="-100000" algn="bl" rotWithShape="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549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8D9C5-0CCA-C03C-07FD-ADCB37DF2B24}"/>
              </a:ext>
            </a:extLst>
          </p:cNvPr>
          <p:cNvSpPr>
            <a:spLocks noGrp="1"/>
          </p:cNvSpPr>
          <p:nvPr>
            <p:ph type="title"/>
          </p:nvPr>
        </p:nvSpPr>
        <p:spPr>
          <a:xfrm>
            <a:off x="1030287" y="169608"/>
            <a:ext cx="10131427" cy="1806676"/>
          </a:xfrm>
        </p:spPr>
        <p:txBody>
          <a:bodyPr>
            <a:normAutofit/>
          </a:bodyPr>
          <a:lstStyle/>
          <a:p>
            <a:pPr algn="ctr"/>
            <a:r>
              <a:rPr lang="en-IN" sz="60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PROBLEM STATEMENT</a:t>
            </a:r>
          </a:p>
        </p:txBody>
      </p:sp>
      <p:sp>
        <p:nvSpPr>
          <p:cNvPr id="3" name="Text Placeholder 2">
            <a:extLst>
              <a:ext uri="{FF2B5EF4-FFF2-40B4-BE49-F238E27FC236}">
                <a16:creationId xmlns:a16="http://schemas.microsoft.com/office/drawing/2014/main" id="{FDC9F411-8848-3D5E-A059-09737AB53D79}"/>
              </a:ext>
            </a:extLst>
          </p:cNvPr>
          <p:cNvSpPr>
            <a:spLocks noGrp="1"/>
          </p:cNvSpPr>
          <p:nvPr>
            <p:ph type="body" idx="1"/>
          </p:nvPr>
        </p:nvSpPr>
        <p:spPr>
          <a:xfrm>
            <a:off x="1030286" y="2556388"/>
            <a:ext cx="10131428" cy="1447800"/>
          </a:xfrm>
        </p:spPr>
        <p:txBody>
          <a:bodyPr>
            <a:noAutofit/>
          </a:bodyPr>
          <a:lstStyle/>
          <a:p>
            <a:pPr algn="ctr"/>
            <a:r>
              <a:rPr lang="en-US" sz="2800" dirty="0">
                <a:latin typeface="Arial" panose="020B0604020202020204" pitchFamily="34" charset="0"/>
                <a:cs typeface="Arial" panose="020B0604020202020204" pitchFamily="34" charset="0"/>
              </a:rPr>
              <a:t>Sales management has gained importance to meet increasing competition and the need for improved methods of distribution to reduce cost and to increase profits. Sales management today is the most important function in a commercial and business enterprise.</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7931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759CA-7FE3-6970-D595-6920DF57561D}"/>
              </a:ext>
            </a:extLst>
          </p:cNvPr>
          <p:cNvSpPr>
            <a:spLocks noGrp="1"/>
          </p:cNvSpPr>
          <p:nvPr>
            <p:ph type="title"/>
          </p:nvPr>
        </p:nvSpPr>
        <p:spPr>
          <a:xfrm>
            <a:off x="1030286" y="216310"/>
            <a:ext cx="10131427" cy="1789471"/>
          </a:xfrm>
        </p:spPr>
        <p:txBody>
          <a:bodyPr>
            <a:normAutofit/>
          </a:bodyPr>
          <a:lstStyle/>
          <a:p>
            <a:pPr algn="ctr"/>
            <a:r>
              <a:rPr lang="en-IN" sz="60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OBJECTIVE</a:t>
            </a:r>
          </a:p>
        </p:txBody>
      </p:sp>
      <p:sp>
        <p:nvSpPr>
          <p:cNvPr id="3" name="Text Placeholder 2">
            <a:extLst>
              <a:ext uri="{FF2B5EF4-FFF2-40B4-BE49-F238E27FC236}">
                <a16:creationId xmlns:a16="http://schemas.microsoft.com/office/drawing/2014/main" id="{79A5CC61-87E9-5B7C-2DBA-559EC5918320}"/>
              </a:ext>
            </a:extLst>
          </p:cNvPr>
          <p:cNvSpPr>
            <a:spLocks noGrp="1"/>
          </p:cNvSpPr>
          <p:nvPr>
            <p:ph type="body" idx="1"/>
          </p:nvPr>
        </p:nvSpPr>
        <p:spPr>
          <a:xfrm>
            <a:off x="1030286" y="2705100"/>
            <a:ext cx="10131428" cy="1447800"/>
          </a:xfrm>
        </p:spPr>
        <p:txBody>
          <a:bodyPr>
            <a:noAutofit/>
          </a:bodyPr>
          <a:lstStyle/>
          <a:p>
            <a:pPr algn="ctr"/>
            <a:r>
              <a:rPr lang="en-IN" sz="2800" dirty="0">
                <a:latin typeface="Arial" panose="020B0604020202020204" pitchFamily="34" charset="0"/>
                <a:cs typeface="Arial" panose="020B0604020202020204" pitchFamily="34" charset="0"/>
              </a:rPr>
              <a:t>The main objective of the project is to develop a report which contains Sales trend with respect to Yearly_wise, Month_wise, Yearly_month_wise with the help of some Data Analysis tools like Python, Tableau, etc. and find some relationships between the data in order to understand and analyze the facts.</a:t>
            </a:r>
          </a:p>
        </p:txBody>
      </p:sp>
    </p:spTree>
    <p:extLst>
      <p:ext uri="{BB962C8B-B14F-4D97-AF65-F5344CB8AC3E}">
        <p14:creationId xmlns:p14="http://schemas.microsoft.com/office/powerpoint/2010/main" val="107652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318F-111C-9A2A-A928-8ADFF7850085}"/>
              </a:ext>
            </a:extLst>
          </p:cNvPr>
          <p:cNvSpPr>
            <a:spLocks noGrp="1"/>
          </p:cNvSpPr>
          <p:nvPr>
            <p:ph type="title"/>
          </p:nvPr>
        </p:nvSpPr>
        <p:spPr>
          <a:xfrm>
            <a:off x="685801" y="1167580"/>
            <a:ext cx="6285271" cy="1084006"/>
          </a:xfrm>
        </p:spPr>
        <p:txBody>
          <a:bodyPr>
            <a:noAutofit/>
          </a:bodyPr>
          <a:lstStyle/>
          <a:p>
            <a:r>
              <a:rPr lang="en-IN" sz="54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Project workflow</a:t>
            </a:r>
          </a:p>
        </p:txBody>
      </p:sp>
      <p:sp>
        <p:nvSpPr>
          <p:cNvPr id="4" name="Text Placeholder 3">
            <a:extLst>
              <a:ext uri="{FF2B5EF4-FFF2-40B4-BE49-F238E27FC236}">
                <a16:creationId xmlns:a16="http://schemas.microsoft.com/office/drawing/2014/main" id="{D3ED4DC8-5033-360D-712B-75EF47DE3CA2}"/>
              </a:ext>
            </a:extLst>
          </p:cNvPr>
          <p:cNvSpPr>
            <a:spLocks noGrp="1"/>
          </p:cNvSpPr>
          <p:nvPr>
            <p:ph type="body" sz="half" idx="2"/>
          </p:nvPr>
        </p:nvSpPr>
        <p:spPr>
          <a:xfrm>
            <a:off x="784123" y="2873476"/>
            <a:ext cx="5508521" cy="3232355"/>
          </a:xfrm>
        </p:spPr>
        <p:txBody>
          <a:bodyPr>
            <a:normAutofit lnSpcReduction="10000"/>
          </a:bodyPr>
          <a:lstStyle/>
          <a:p>
            <a:pPr marL="342900" indent="-342900">
              <a:lnSpc>
                <a:spcPct val="150000"/>
              </a:lnSpc>
              <a:buFont typeface="Wingdings" panose="05000000000000000000" pitchFamily="2" charset="2"/>
              <a:buChar char="q"/>
            </a:pPr>
            <a:r>
              <a:rPr lang="en-IN" sz="2400" dirty="0">
                <a:latin typeface="Arial" panose="020B0604020202020204" pitchFamily="34" charset="0"/>
                <a:cs typeface="Arial" panose="020B0604020202020204" pitchFamily="34" charset="0"/>
              </a:rPr>
              <a:t>Data Exploration and Data Cleaning with Python libraries</a:t>
            </a:r>
          </a:p>
          <a:p>
            <a:pPr marL="342900" indent="-342900">
              <a:lnSpc>
                <a:spcPct val="150000"/>
              </a:lnSpc>
              <a:buFont typeface="Wingdings" panose="05000000000000000000" pitchFamily="2" charset="2"/>
              <a:buChar char="q"/>
            </a:pPr>
            <a:r>
              <a:rPr lang="en-IN" sz="2400" dirty="0">
                <a:latin typeface="Arial" panose="020B0604020202020204" pitchFamily="34" charset="0"/>
                <a:cs typeface="Arial" panose="020B0604020202020204" pitchFamily="34" charset="0"/>
              </a:rPr>
              <a:t>Data Pre-processing </a:t>
            </a:r>
          </a:p>
          <a:p>
            <a:pPr marL="342900" indent="-342900">
              <a:lnSpc>
                <a:spcPct val="150000"/>
              </a:lnSpc>
              <a:buFont typeface="Wingdings" panose="05000000000000000000" pitchFamily="2" charset="2"/>
              <a:buChar char="q"/>
            </a:pPr>
            <a:r>
              <a:rPr lang="en-IN" sz="2400" dirty="0">
                <a:latin typeface="Arial" panose="020B0604020202020204" pitchFamily="34" charset="0"/>
                <a:cs typeface="Arial" panose="020B0604020202020204" pitchFamily="34" charset="0"/>
              </a:rPr>
              <a:t>Tableau Dashboard Creation</a:t>
            </a:r>
          </a:p>
          <a:p>
            <a:pPr marL="342900" indent="-342900">
              <a:lnSpc>
                <a:spcPct val="150000"/>
              </a:lnSpc>
              <a:buFont typeface="Wingdings" panose="05000000000000000000" pitchFamily="2" charset="2"/>
              <a:buChar char="q"/>
            </a:pPr>
            <a:r>
              <a:rPr lang="en-IN" sz="2400" dirty="0">
                <a:latin typeface="Arial" panose="020B0604020202020204" pitchFamily="34" charset="0"/>
                <a:cs typeface="Arial" panose="020B0604020202020204" pitchFamily="34" charset="0"/>
              </a:rPr>
              <a:t>Visualizations and Insights </a:t>
            </a:r>
          </a:p>
          <a:p>
            <a:endParaRPr lang="en-IN" sz="2400" dirty="0">
              <a:latin typeface="Arial" panose="020B0604020202020204" pitchFamily="34" charset="0"/>
              <a:cs typeface="Arial" panose="020B0604020202020204" pitchFamily="34" charset="0"/>
            </a:endParaRPr>
          </a:p>
        </p:txBody>
      </p:sp>
      <p:pic>
        <p:nvPicPr>
          <p:cNvPr id="22" name="Picture Placeholder 21">
            <a:extLst>
              <a:ext uri="{FF2B5EF4-FFF2-40B4-BE49-F238E27FC236}">
                <a16:creationId xmlns:a16="http://schemas.microsoft.com/office/drawing/2014/main" id="{1CDD37F0-FAEA-B45D-884E-1D9DA164F26A}"/>
              </a:ext>
            </a:extLst>
          </p:cNvPr>
          <p:cNvPicPr>
            <a:picLocks noGrp="1" noChangeAspect="1"/>
          </p:cNvPicPr>
          <p:nvPr>
            <p:ph type="pic" idx="1"/>
          </p:nvPr>
        </p:nvPicPr>
        <p:blipFill rotWithShape="1">
          <a:blip r:embed="rId2"/>
          <a:srcRect l="1752" r="1248"/>
          <a:stretch/>
        </p:blipFill>
        <p:spPr>
          <a:xfrm>
            <a:off x="6902245" y="186814"/>
            <a:ext cx="4603954" cy="6201696"/>
          </a:xfrm>
          <a:ln>
            <a:noFill/>
          </a:ln>
        </p:spPr>
      </p:pic>
    </p:spTree>
    <p:extLst>
      <p:ext uri="{BB962C8B-B14F-4D97-AF65-F5344CB8AC3E}">
        <p14:creationId xmlns:p14="http://schemas.microsoft.com/office/powerpoint/2010/main" val="396255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DC3539-890C-FE41-323B-A6D6046EA025}"/>
              </a:ext>
            </a:extLst>
          </p:cNvPr>
          <p:cNvPicPr>
            <a:picLocks noChangeAspect="1"/>
          </p:cNvPicPr>
          <p:nvPr/>
        </p:nvPicPr>
        <p:blipFill>
          <a:blip r:embed="rId2">
            <a:alphaModFix amt="50000"/>
          </a:blip>
          <a:stretch>
            <a:fillRect/>
          </a:stretch>
        </p:blipFill>
        <p:spPr>
          <a:xfrm>
            <a:off x="2278230" y="5576661"/>
            <a:ext cx="2175922" cy="1226732"/>
          </a:xfrm>
          <a:prstGeom prst="rect">
            <a:avLst/>
          </a:prstGeom>
        </p:spPr>
      </p:pic>
      <p:pic>
        <p:nvPicPr>
          <p:cNvPr id="7" name="Picture 6">
            <a:extLst>
              <a:ext uri="{FF2B5EF4-FFF2-40B4-BE49-F238E27FC236}">
                <a16:creationId xmlns:a16="http://schemas.microsoft.com/office/drawing/2014/main" id="{B621E905-35DD-A4C3-265A-DF7D2C5D729B}"/>
              </a:ext>
            </a:extLst>
          </p:cNvPr>
          <p:cNvPicPr>
            <a:picLocks noChangeAspect="1"/>
          </p:cNvPicPr>
          <p:nvPr/>
        </p:nvPicPr>
        <p:blipFill>
          <a:blip r:embed="rId3">
            <a:alphaModFix amt="50000"/>
          </a:blip>
          <a:stretch>
            <a:fillRect/>
          </a:stretch>
        </p:blipFill>
        <p:spPr>
          <a:xfrm>
            <a:off x="1568774" y="3312962"/>
            <a:ext cx="2109399" cy="1853345"/>
          </a:xfrm>
          <a:prstGeom prst="rect">
            <a:avLst/>
          </a:prstGeom>
        </p:spPr>
      </p:pic>
      <p:pic>
        <p:nvPicPr>
          <p:cNvPr id="6" name="Picture 5">
            <a:extLst>
              <a:ext uri="{FF2B5EF4-FFF2-40B4-BE49-F238E27FC236}">
                <a16:creationId xmlns:a16="http://schemas.microsoft.com/office/drawing/2014/main" id="{D1CE3B9C-73C6-D802-277E-22602C37B329}"/>
              </a:ext>
            </a:extLst>
          </p:cNvPr>
          <p:cNvPicPr>
            <a:picLocks noChangeAspect="1"/>
          </p:cNvPicPr>
          <p:nvPr/>
        </p:nvPicPr>
        <p:blipFill>
          <a:blip r:embed="rId4">
            <a:alphaModFix amt="50000"/>
          </a:blip>
          <a:stretch>
            <a:fillRect/>
          </a:stretch>
        </p:blipFill>
        <p:spPr>
          <a:xfrm>
            <a:off x="4584742" y="2601789"/>
            <a:ext cx="1422347" cy="1422347"/>
          </a:xfrm>
          <a:prstGeom prst="rect">
            <a:avLst/>
          </a:prstGeom>
        </p:spPr>
      </p:pic>
      <p:pic>
        <p:nvPicPr>
          <p:cNvPr id="5" name="Picture 4">
            <a:extLst>
              <a:ext uri="{FF2B5EF4-FFF2-40B4-BE49-F238E27FC236}">
                <a16:creationId xmlns:a16="http://schemas.microsoft.com/office/drawing/2014/main" id="{E8C77223-BDC2-1EDE-D43A-EAB1E820A59D}"/>
              </a:ext>
            </a:extLst>
          </p:cNvPr>
          <p:cNvPicPr>
            <a:picLocks noChangeAspect="1"/>
          </p:cNvPicPr>
          <p:nvPr/>
        </p:nvPicPr>
        <p:blipFill>
          <a:blip r:embed="rId5">
            <a:alphaModFix amt="50000"/>
          </a:blip>
          <a:stretch>
            <a:fillRect/>
          </a:stretch>
        </p:blipFill>
        <p:spPr>
          <a:xfrm>
            <a:off x="8798093" y="4995335"/>
            <a:ext cx="2172166" cy="1060168"/>
          </a:xfrm>
          <a:prstGeom prst="rect">
            <a:avLst/>
          </a:prstGeom>
        </p:spPr>
      </p:pic>
      <p:pic>
        <p:nvPicPr>
          <p:cNvPr id="4" name="Picture 3">
            <a:extLst>
              <a:ext uri="{FF2B5EF4-FFF2-40B4-BE49-F238E27FC236}">
                <a16:creationId xmlns:a16="http://schemas.microsoft.com/office/drawing/2014/main" id="{679A19BA-6209-FF9A-90EF-1B97497DB694}"/>
              </a:ext>
            </a:extLst>
          </p:cNvPr>
          <p:cNvPicPr>
            <a:picLocks noChangeAspect="1"/>
          </p:cNvPicPr>
          <p:nvPr/>
        </p:nvPicPr>
        <p:blipFill>
          <a:blip r:embed="rId6">
            <a:alphaModFix amt="50000"/>
          </a:blip>
          <a:stretch>
            <a:fillRect/>
          </a:stretch>
        </p:blipFill>
        <p:spPr>
          <a:xfrm>
            <a:off x="8311691" y="3180948"/>
            <a:ext cx="2078916" cy="1682642"/>
          </a:xfrm>
          <a:prstGeom prst="rect">
            <a:avLst/>
          </a:prstGeom>
        </p:spPr>
      </p:pic>
      <p:pic>
        <p:nvPicPr>
          <p:cNvPr id="3" name="Picture 2">
            <a:extLst>
              <a:ext uri="{FF2B5EF4-FFF2-40B4-BE49-F238E27FC236}">
                <a16:creationId xmlns:a16="http://schemas.microsoft.com/office/drawing/2014/main" id="{2E959F99-D907-91E2-9F7C-2EE9AD0EFC5F}"/>
              </a:ext>
            </a:extLst>
          </p:cNvPr>
          <p:cNvPicPr>
            <a:picLocks noChangeAspect="1"/>
          </p:cNvPicPr>
          <p:nvPr/>
        </p:nvPicPr>
        <p:blipFill>
          <a:blip r:embed="rId7">
            <a:alphaModFix amt="50000"/>
          </a:blip>
          <a:stretch>
            <a:fillRect/>
          </a:stretch>
        </p:blipFill>
        <p:spPr>
          <a:xfrm>
            <a:off x="6627916" y="1261342"/>
            <a:ext cx="1683775" cy="1422347"/>
          </a:xfrm>
          <a:prstGeom prst="rect">
            <a:avLst/>
          </a:prstGeom>
        </p:spPr>
      </p:pic>
      <p:sp>
        <p:nvSpPr>
          <p:cNvPr id="2" name="Title 1">
            <a:extLst>
              <a:ext uri="{FF2B5EF4-FFF2-40B4-BE49-F238E27FC236}">
                <a16:creationId xmlns:a16="http://schemas.microsoft.com/office/drawing/2014/main" id="{58A470D8-EEB1-F983-E5D4-5B5C3F3C3885}"/>
              </a:ext>
            </a:extLst>
          </p:cNvPr>
          <p:cNvSpPr>
            <a:spLocks noGrp="1"/>
          </p:cNvSpPr>
          <p:nvPr>
            <p:ph type="title"/>
          </p:nvPr>
        </p:nvSpPr>
        <p:spPr>
          <a:xfrm>
            <a:off x="685800" y="1334729"/>
            <a:ext cx="6164653" cy="1015181"/>
          </a:xfrm>
        </p:spPr>
        <p:txBody>
          <a:bodyPr>
            <a:normAutofit fontScale="90000"/>
          </a:bodyPr>
          <a:lstStyle/>
          <a:p>
            <a:r>
              <a:rPr lang="en-US" sz="6000" b="1" u="sng" cap="none"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TOOLS AND TECHNOLOGIES</a:t>
            </a:r>
            <a:endParaRPr lang="en-IN" sz="6000" b="1" u="sng" cap="none" dirty="0">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p:txBody>
      </p:sp>
      <p:pic>
        <p:nvPicPr>
          <p:cNvPr id="18" name="Picture Placeholder 17">
            <a:extLst>
              <a:ext uri="{FF2B5EF4-FFF2-40B4-BE49-F238E27FC236}">
                <a16:creationId xmlns:a16="http://schemas.microsoft.com/office/drawing/2014/main" id="{1337C8DD-0DD1-7FED-8EA3-4CECC4CF0A02}"/>
              </a:ext>
            </a:extLst>
          </p:cNvPr>
          <p:cNvPicPr>
            <a:picLocks noGrp="1" noChangeAspect="1"/>
          </p:cNvPicPr>
          <p:nvPr>
            <p:ph type="pic" idx="1"/>
          </p:nvPr>
        </p:nvPicPr>
        <p:blipFill rotWithShape="1">
          <a:blip r:embed="rId8"/>
          <a:srcRect l="21131" t="6237" r="22373" b="9677"/>
          <a:stretch/>
        </p:blipFill>
        <p:spPr>
          <a:xfrm>
            <a:off x="661864" y="2892764"/>
            <a:ext cx="2109741" cy="1855814"/>
          </a:xfrm>
          <a:prstGeom prst="rect">
            <a:avLst/>
          </a:prstGeom>
          <a:ln>
            <a:noFill/>
          </a:ln>
          <a:effectLst>
            <a:softEdge rad="112500"/>
          </a:effectLst>
        </p:spPr>
      </p:pic>
      <p:pic>
        <p:nvPicPr>
          <p:cNvPr id="20" name="Picture 19">
            <a:extLst>
              <a:ext uri="{FF2B5EF4-FFF2-40B4-BE49-F238E27FC236}">
                <a16:creationId xmlns:a16="http://schemas.microsoft.com/office/drawing/2014/main" id="{646B9DED-201A-FB0E-07E4-6B2FF5654EAF}"/>
              </a:ext>
            </a:extLst>
          </p:cNvPr>
          <p:cNvPicPr>
            <a:picLocks noChangeAspect="1"/>
          </p:cNvPicPr>
          <p:nvPr/>
        </p:nvPicPr>
        <p:blipFill rotWithShape="1">
          <a:blip r:embed="rId9"/>
          <a:srcRect l="8769" t="5104" r="8136" b="4695"/>
          <a:stretch/>
        </p:blipFill>
        <p:spPr>
          <a:xfrm>
            <a:off x="7341984" y="481264"/>
            <a:ext cx="2313614" cy="1956618"/>
          </a:xfrm>
          <a:prstGeom prst="rect">
            <a:avLst/>
          </a:prstGeom>
          <a:ln>
            <a:noFill/>
          </a:ln>
          <a:effectLst>
            <a:softEdge rad="112500"/>
          </a:effectLst>
        </p:spPr>
      </p:pic>
      <p:pic>
        <p:nvPicPr>
          <p:cNvPr id="22" name="Picture 21">
            <a:extLst>
              <a:ext uri="{FF2B5EF4-FFF2-40B4-BE49-F238E27FC236}">
                <a16:creationId xmlns:a16="http://schemas.microsoft.com/office/drawing/2014/main" id="{F3BF2613-58A3-66C1-3E75-1702886FD11A}"/>
              </a:ext>
            </a:extLst>
          </p:cNvPr>
          <p:cNvPicPr>
            <a:picLocks noChangeAspect="1"/>
          </p:cNvPicPr>
          <p:nvPr/>
        </p:nvPicPr>
        <p:blipFill>
          <a:blip r:embed="rId10"/>
          <a:stretch>
            <a:fillRect/>
          </a:stretch>
        </p:blipFill>
        <p:spPr>
          <a:xfrm>
            <a:off x="5166679" y="3157765"/>
            <a:ext cx="1683774" cy="1683774"/>
          </a:xfrm>
          <a:prstGeom prst="rect">
            <a:avLst/>
          </a:prstGeom>
          <a:ln>
            <a:noFill/>
          </a:ln>
          <a:effectLst>
            <a:softEdge rad="112500"/>
          </a:effectLst>
        </p:spPr>
      </p:pic>
      <p:pic>
        <p:nvPicPr>
          <p:cNvPr id="24" name="Picture 23">
            <a:extLst>
              <a:ext uri="{FF2B5EF4-FFF2-40B4-BE49-F238E27FC236}">
                <a16:creationId xmlns:a16="http://schemas.microsoft.com/office/drawing/2014/main" id="{641CF6D0-505C-AA5A-5A78-64EB501919AD}"/>
              </a:ext>
            </a:extLst>
          </p:cNvPr>
          <p:cNvPicPr>
            <a:picLocks noChangeAspect="1"/>
          </p:cNvPicPr>
          <p:nvPr/>
        </p:nvPicPr>
        <p:blipFill>
          <a:blip r:embed="rId11"/>
          <a:stretch>
            <a:fillRect/>
          </a:stretch>
        </p:blipFill>
        <p:spPr>
          <a:xfrm>
            <a:off x="3009699" y="5291433"/>
            <a:ext cx="2389827" cy="1344277"/>
          </a:xfrm>
          <a:prstGeom prst="rect">
            <a:avLst/>
          </a:prstGeom>
          <a:ln>
            <a:noFill/>
          </a:ln>
          <a:effectLst>
            <a:softEdge rad="112500"/>
          </a:effectLst>
        </p:spPr>
      </p:pic>
      <p:pic>
        <p:nvPicPr>
          <p:cNvPr id="26" name="Picture 25">
            <a:extLst>
              <a:ext uri="{FF2B5EF4-FFF2-40B4-BE49-F238E27FC236}">
                <a16:creationId xmlns:a16="http://schemas.microsoft.com/office/drawing/2014/main" id="{08B3A4A1-3564-3982-5E07-6DD7B858261E}"/>
              </a:ext>
            </a:extLst>
          </p:cNvPr>
          <p:cNvPicPr>
            <a:picLocks noChangeAspect="1"/>
          </p:cNvPicPr>
          <p:nvPr/>
        </p:nvPicPr>
        <p:blipFill rotWithShape="1">
          <a:blip r:embed="rId12"/>
          <a:srcRect l="22718" t="13763" r="24031" b="14408"/>
          <a:stretch/>
        </p:blipFill>
        <p:spPr>
          <a:xfrm>
            <a:off x="9162888" y="2883668"/>
            <a:ext cx="2080524" cy="1683775"/>
          </a:xfrm>
          <a:prstGeom prst="rect">
            <a:avLst/>
          </a:prstGeom>
          <a:ln>
            <a:noFill/>
          </a:ln>
          <a:effectLst>
            <a:softEdge rad="112500"/>
          </a:effectLst>
        </p:spPr>
      </p:pic>
      <p:pic>
        <p:nvPicPr>
          <p:cNvPr id="28" name="Picture 27">
            <a:extLst>
              <a:ext uri="{FF2B5EF4-FFF2-40B4-BE49-F238E27FC236}">
                <a16:creationId xmlns:a16="http://schemas.microsoft.com/office/drawing/2014/main" id="{48364AC5-6591-2963-1F76-A306383AF51E}"/>
              </a:ext>
            </a:extLst>
          </p:cNvPr>
          <p:cNvPicPr>
            <a:picLocks noChangeAspect="1"/>
          </p:cNvPicPr>
          <p:nvPr/>
        </p:nvPicPr>
        <p:blipFill rotWithShape="1">
          <a:blip r:embed="rId13"/>
          <a:srcRect l="10409" t="22207" r="19578" b="22209"/>
          <a:stretch/>
        </p:blipFill>
        <p:spPr>
          <a:xfrm>
            <a:off x="7393037" y="5360849"/>
            <a:ext cx="2810113" cy="1368414"/>
          </a:xfrm>
          <a:prstGeom prst="rect">
            <a:avLst/>
          </a:prstGeom>
          <a:ln>
            <a:noFill/>
          </a:ln>
          <a:effectLst>
            <a:softEdge rad="112500"/>
          </a:effectLst>
        </p:spPr>
      </p:pic>
    </p:spTree>
    <p:extLst>
      <p:ext uri="{BB962C8B-B14F-4D97-AF65-F5344CB8AC3E}">
        <p14:creationId xmlns:p14="http://schemas.microsoft.com/office/powerpoint/2010/main" val="2926165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5740-6D84-3654-7017-1EDAEC452188}"/>
              </a:ext>
            </a:extLst>
          </p:cNvPr>
          <p:cNvSpPr>
            <a:spLocks noGrp="1"/>
          </p:cNvSpPr>
          <p:nvPr>
            <p:ph type="title"/>
          </p:nvPr>
        </p:nvSpPr>
        <p:spPr>
          <a:xfrm>
            <a:off x="1030286" y="137654"/>
            <a:ext cx="10131427" cy="1091379"/>
          </a:xfrm>
        </p:spPr>
        <p:txBody>
          <a:bodyPr>
            <a:normAutofit/>
          </a:bodyPr>
          <a:lstStyle/>
          <a:p>
            <a:pPr algn="ctr"/>
            <a:r>
              <a:rPr lang="en-IN" sz="5400" b="1" u="sng"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BRIEF ANALYSIS</a:t>
            </a:r>
          </a:p>
        </p:txBody>
      </p:sp>
      <p:sp>
        <p:nvSpPr>
          <p:cNvPr id="3" name="Text Placeholder 2">
            <a:extLst>
              <a:ext uri="{FF2B5EF4-FFF2-40B4-BE49-F238E27FC236}">
                <a16:creationId xmlns:a16="http://schemas.microsoft.com/office/drawing/2014/main" id="{5D44DBE2-F33F-CD52-1A2E-AFFA3D20095D}"/>
              </a:ext>
            </a:extLst>
          </p:cNvPr>
          <p:cNvSpPr>
            <a:spLocks noGrp="1"/>
          </p:cNvSpPr>
          <p:nvPr>
            <p:ph type="body" idx="1"/>
          </p:nvPr>
        </p:nvSpPr>
        <p:spPr>
          <a:xfrm>
            <a:off x="588706" y="1396180"/>
            <a:ext cx="11014586" cy="4503173"/>
          </a:xfrm>
        </p:spPr>
        <p:txBody>
          <a:bodyPr anchor="t">
            <a:normAutofit/>
          </a:bodyPr>
          <a:lstStyle/>
          <a:p>
            <a:pPr marL="342900" indent="-342900">
              <a:buFont typeface="Wingdings" panose="05000000000000000000" pitchFamily="2" charset="2"/>
              <a:buChar char="q"/>
            </a:pPr>
            <a:r>
              <a:rPr lang="en-IN" sz="2800" b="1" dirty="0">
                <a:latin typeface="Arial" panose="020B0604020202020204" pitchFamily="34" charset="0"/>
                <a:cs typeface="Arial" panose="020B0604020202020204" pitchFamily="34" charset="0"/>
              </a:rPr>
              <a:t> Data Exploration and Data Cleaning with Python libraries</a:t>
            </a: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The Amazon Sales Data contains 100 rows and 14 columns in total. Amazon Sales Data carries the data from the year 2010 to 2017.</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Converted the datatype for ‘Order date' &amp; ‘Ship date' column into date time format.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C</a:t>
            </a:r>
            <a:r>
              <a:rPr lang="en-US" sz="2000" dirty="0">
                <a:latin typeface="Arial" panose="020B0604020202020204" pitchFamily="34" charset="0"/>
                <a:cs typeface="Arial" panose="020B0604020202020204" pitchFamily="34" charset="0"/>
              </a:rPr>
              <a:t>hecked the null values for all the columns of the data set.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50FD215-D6BB-37CA-D0F8-E88F980DD574}"/>
              </a:ext>
            </a:extLst>
          </p:cNvPr>
          <p:cNvPicPr>
            <a:picLocks noChangeAspect="1"/>
          </p:cNvPicPr>
          <p:nvPr/>
        </p:nvPicPr>
        <p:blipFill>
          <a:blip r:embed="rId2"/>
          <a:stretch>
            <a:fillRect/>
          </a:stretch>
        </p:blipFill>
        <p:spPr>
          <a:xfrm>
            <a:off x="416449" y="3647767"/>
            <a:ext cx="2951257" cy="3008657"/>
          </a:xfrm>
          <a:prstGeom prst="rect">
            <a:avLst/>
          </a:prstGeom>
        </p:spPr>
      </p:pic>
      <p:pic>
        <p:nvPicPr>
          <p:cNvPr id="11" name="Picture 10">
            <a:extLst>
              <a:ext uri="{FF2B5EF4-FFF2-40B4-BE49-F238E27FC236}">
                <a16:creationId xmlns:a16="http://schemas.microsoft.com/office/drawing/2014/main" id="{48FC430F-7C69-308D-2248-D773786F89C9}"/>
              </a:ext>
            </a:extLst>
          </p:cNvPr>
          <p:cNvPicPr>
            <a:picLocks noChangeAspect="1"/>
          </p:cNvPicPr>
          <p:nvPr/>
        </p:nvPicPr>
        <p:blipFill>
          <a:blip r:embed="rId3"/>
          <a:stretch>
            <a:fillRect/>
          </a:stretch>
        </p:blipFill>
        <p:spPr>
          <a:xfrm>
            <a:off x="4545282" y="3647766"/>
            <a:ext cx="2935025" cy="3008658"/>
          </a:xfrm>
          <a:prstGeom prst="rect">
            <a:avLst/>
          </a:prstGeom>
        </p:spPr>
      </p:pic>
      <p:sp>
        <p:nvSpPr>
          <p:cNvPr id="12" name="Arrow: Right 11">
            <a:extLst>
              <a:ext uri="{FF2B5EF4-FFF2-40B4-BE49-F238E27FC236}">
                <a16:creationId xmlns:a16="http://schemas.microsoft.com/office/drawing/2014/main" id="{CE5D4491-53AA-3E42-F3B8-3CE570A21A38}"/>
              </a:ext>
            </a:extLst>
          </p:cNvPr>
          <p:cNvSpPr/>
          <p:nvPr/>
        </p:nvSpPr>
        <p:spPr>
          <a:xfrm>
            <a:off x="3586444" y="4906294"/>
            <a:ext cx="786581" cy="52111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C509A1B8-4496-899C-7E7B-C557C4C34FB4}"/>
              </a:ext>
            </a:extLst>
          </p:cNvPr>
          <p:cNvSpPr/>
          <p:nvPr/>
        </p:nvSpPr>
        <p:spPr>
          <a:xfrm>
            <a:off x="7659240" y="4940710"/>
            <a:ext cx="786581" cy="52111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BE8DF617-705D-CF11-BC5B-3B9E60E7B8F4}"/>
              </a:ext>
            </a:extLst>
          </p:cNvPr>
          <p:cNvPicPr>
            <a:picLocks noChangeAspect="1"/>
          </p:cNvPicPr>
          <p:nvPr/>
        </p:nvPicPr>
        <p:blipFill>
          <a:blip r:embed="rId4"/>
          <a:stretch>
            <a:fillRect/>
          </a:stretch>
        </p:blipFill>
        <p:spPr>
          <a:xfrm>
            <a:off x="8755470" y="3647766"/>
            <a:ext cx="3157471" cy="3008658"/>
          </a:xfrm>
          <a:prstGeom prst="rect">
            <a:avLst/>
          </a:prstGeom>
        </p:spPr>
      </p:pic>
    </p:spTree>
    <p:extLst>
      <p:ext uri="{BB962C8B-B14F-4D97-AF65-F5344CB8AC3E}">
        <p14:creationId xmlns:p14="http://schemas.microsoft.com/office/powerpoint/2010/main" val="272846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CBFF-88BB-9D07-5FB1-109D71DC3D33}"/>
              </a:ext>
            </a:extLst>
          </p:cNvPr>
          <p:cNvSpPr>
            <a:spLocks noGrp="1"/>
          </p:cNvSpPr>
          <p:nvPr>
            <p:ph type="title"/>
          </p:nvPr>
        </p:nvSpPr>
        <p:spPr>
          <a:xfrm>
            <a:off x="685802" y="338666"/>
            <a:ext cx="5508521" cy="536406"/>
          </a:xfrm>
        </p:spPr>
        <p:txBody>
          <a:bodyPr anchor="t">
            <a:noAutofit/>
          </a:bodyPr>
          <a:lstStyle/>
          <a:p>
            <a:pPr marL="342900" indent="-342900">
              <a:buFont typeface="Wingdings" panose="05000000000000000000" pitchFamily="2" charset="2"/>
              <a:buChar char="q"/>
            </a:pPr>
            <a:r>
              <a:rPr lang="en-IN" sz="2800" b="1" dirty="0">
                <a:latin typeface="Arial" panose="020B0604020202020204" pitchFamily="34" charset="0"/>
                <a:cs typeface="Arial" panose="020B0604020202020204" pitchFamily="34" charset="0"/>
              </a:rPr>
              <a:t> Data Pre-processing </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endParaRPr lang="en-IN" sz="28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BEA6ABB-58E7-D002-A3B6-4A7E2198C3EB}"/>
              </a:ext>
            </a:extLst>
          </p:cNvPr>
          <p:cNvSpPr txBox="1"/>
          <p:nvPr/>
        </p:nvSpPr>
        <p:spPr>
          <a:xfrm>
            <a:off x="685801" y="1066799"/>
            <a:ext cx="10926095" cy="2185214"/>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It includes outlier detection via box plot. </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Detected the outliers via boxplot and z score for Total Profit, Total Cost, Total Revenue, Unit Cost, Unit Price &amp; Units Sold.</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Maximum outliers has been found in Total Profit, Total Cost &amp; Total Revenue columns.  </a:t>
            </a:r>
          </a:p>
          <a:p>
            <a:pPr marL="285750" indent="-285750">
              <a:buFont typeface="Arial" panose="020B0604020202020204" pitchFamily="34" charset="0"/>
              <a:buChar char="•"/>
            </a:pPr>
            <a:endParaRPr lang="en-US" sz="2000" dirty="0"/>
          </a:p>
          <a:p>
            <a:endParaRPr lang="en-US" dirty="0"/>
          </a:p>
          <a:p>
            <a:endParaRPr lang="en-IN" dirty="0"/>
          </a:p>
        </p:txBody>
      </p:sp>
      <p:pic>
        <p:nvPicPr>
          <p:cNvPr id="9" name="Picture 8">
            <a:extLst>
              <a:ext uri="{FF2B5EF4-FFF2-40B4-BE49-F238E27FC236}">
                <a16:creationId xmlns:a16="http://schemas.microsoft.com/office/drawing/2014/main" id="{8F888D83-08E9-FB23-6A68-BF5B2C4237C0}"/>
              </a:ext>
            </a:extLst>
          </p:cNvPr>
          <p:cNvPicPr>
            <a:picLocks noChangeAspect="1"/>
          </p:cNvPicPr>
          <p:nvPr/>
        </p:nvPicPr>
        <p:blipFill>
          <a:blip r:embed="rId2"/>
          <a:stretch>
            <a:fillRect/>
          </a:stretch>
        </p:blipFill>
        <p:spPr>
          <a:xfrm>
            <a:off x="865896" y="2702035"/>
            <a:ext cx="4465538" cy="3442497"/>
          </a:xfrm>
          <a:prstGeom prst="rect">
            <a:avLst/>
          </a:prstGeom>
        </p:spPr>
      </p:pic>
      <p:pic>
        <p:nvPicPr>
          <p:cNvPr id="11" name="Picture 10">
            <a:extLst>
              <a:ext uri="{FF2B5EF4-FFF2-40B4-BE49-F238E27FC236}">
                <a16:creationId xmlns:a16="http://schemas.microsoft.com/office/drawing/2014/main" id="{E0A2AE7F-023C-1B45-55CE-554993E209B8}"/>
              </a:ext>
            </a:extLst>
          </p:cNvPr>
          <p:cNvPicPr>
            <a:picLocks noChangeAspect="1"/>
          </p:cNvPicPr>
          <p:nvPr/>
        </p:nvPicPr>
        <p:blipFill>
          <a:blip r:embed="rId3"/>
          <a:stretch>
            <a:fillRect/>
          </a:stretch>
        </p:blipFill>
        <p:spPr>
          <a:xfrm>
            <a:off x="6705600" y="2702035"/>
            <a:ext cx="4257368" cy="3442497"/>
          </a:xfrm>
          <a:prstGeom prst="rect">
            <a:avLst/>
          </a:prstGeom>
        </p:spPr>
      </p:pic>
      <p:pic>
        <p:nvPicPr>
          <p:cNvPr id="12" name="Picture 11">
            <a:extLst>
              <a:ext uri="{FF2B5EF4-FFF2-40B4-BE49-F238E27FC236}">
                <a16:creationId xmlns:a16="http://schemas.microsoft.com/office/drawing/2014/main" id="{909DF7A9-A6FD-93A3-1124-9FBB94528758}"/>
              </a:ext>
            </a:extLst>
          </p:cNvPr>
          <p:cNvPicPr>
            <a:picLocks noChangeAspect="1"/>
          </p:cNvPicPr>
          <p:nvPr/>
        </p:nvPicPr>
        <p:blipFill>
          <a:blip r:embed="rId4"/>
          <a:stretch>
            <a:fillRect/>
          </a:stretch>
        </p:blipFill>
        <p:spPr>
          <a:xfrm>
            <a:off x="5546036" y="4084925"/>
            <a:ext cx="944962" cy="676715"/>
          </a:xfrm>
          <a:prstGeom prst="rect">
            <a:avLst/>
          </a:prstGeom>
        </p:spPr>
      </p:pic>
    </p:spTree>
    <p:extLst>
      <p:ext uri="{BB962C8B-B14F-4D97-AF65-F5344CB8AC3E}">
        <p14:creationId xmlns:p14="http://schemas.microsoft.com/office/powerpoint/2010/main" val="3040413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F7A96D-16B3-30E3-663B-E6A39ABA4B7D}"/>
              </a:ext>
            </a:extLst>
          </p:cNvPr>
          <p:cNvPicPr>
            <a:picLocks noChangeAspect="1"/>
          </p:cNvPicPr>
          <p:nvPr/>
        </p:nvPicPr>
        <p:blipFill>
          <a:blip r:embed="rId2"/>
          <a:stretch>
            <a:fillRect/>
          </a:stretch>
        </p:blipFill>
        <p:spPr>
          <a:xfrm>
            <a:off x="606591" y="215068"/>
            <a:ext cx="4469076" cy="3112105"/>
          </a:xfrm>
          <a:prstGeom prst="rect">
            <a:avLst/>
          </a:prstGeom>
        </p:spPr>
      </p:pic>
      <p:pic>
        <p:nvPicPr>
          <p:cNvPr id="7" name="Picture 6">
            <a:extLst>
              <a:ext uri="{FF2B5EF4-FFF2-40B4-BE49-F238E27FC236}">
                <a16:creationId xmlns:a16="http://schemas.microsoft.com/office/drawing/2014/main" id="{75919CA8-8F3E-C490-6356-D90C4823E83F}"/>
              </a:ext>
            </a:extLst>
          </p:cNvPr>
          <p:cNvPicPr>
            <a:picLocks noChangeAspect="1"/>
          </p:cNvPicPr>
          <p:nvPr/>
        </p:nvPicPr>
        <p:blipFill>
          <a:blip r:embed="rId3"/>
          <a:stretch>
            <a:fillRect/>
          </a:stretch>
        </p:blipFill>
        <p:spPr>
          <a:xfrm>
            <a:off x="6459967" y="215068"/>
            <a:ext cx="4801396" cy="3112105"/>
          </a:xfrm>
          <a:prstGeom prst="rect">
            <a:avLst/>
          </a:prstGeom>
        </p:spPr>
      </p:pic>
      <p:pic>
        <p:nvPicPr>
          <p:cNvPr id="8" name="Picture 7">
            <a:extLst>
              <a:ext uri="{FF2B5EF4-FFF2-40B4-BE49-F238E27FC236}">
                <a16:creationId xmlns:a16="http://schemas.microsoft.com/office/drawing/2014/main" id="{F79111DC-A951-C489-1246-B435907E60F1}"/>
              </a:ext>
            </a:extLst>
          </p:cNvPr>
          <p:cNvPicPr>
            <a:picLocks noChangeAspect="1"/>
          </p:cNvPicPr>
          <p:nvPr/>
        </p:nvPicPr>
        <p:blipFill>
          <a:blip r:embed="rId4"/>
          <a:stretch>
            <a:fillRect/>
          </a:stretch>
        </p:blipFill>
        <p:spPr>
          <a:xfrm>
            <a:off x="5295336" y="1614090"/>
            <a:ext cx="944962" cy="676715"/>
          </a:xfrm>
          <a:prstGeom prst="rect">
            <a:avLst/>
          </a:prstGeom>
        </p:spPr>
      </p:pic>
      <p:pic>
        <p:nvPicPr>
          <p:cNvPr id="9" name="Picture 8">
            <a:extLst>
              <a:ext uri="{FF2B5EF4-FFF2-40B4-BE49-F238E27FC236}">
                <a16:creationId xmlns:a16="http://schemas.microsoft.com/office/drawing/2014/main" id="{C8167B62-538D-8DA9-0354-675E75242DB4}"/>
              </a:ext>
            </a:extLst>
          </p:cNvPr>
          <p:cNvPicPr>
            <a:picLocks noChangeAspect="1"/>
          </p:cNvPicPr>
          <p:nvPr/>
        </p:nvPicPr>
        <p:blipFill>
          <a:blip r:embed="rId4"/>
          <a:stretch>
            <a:fillRect/>
          </a:stretch>
        </p:blipFill>
        <p:spPr>
          <a:xfrm>
            <a:off x="5295336" y="4673636"/>
            <a:ext cx="944962" cy="676715"/>
          </a:xfrm>
          <a:prstGeom prst="rect">
            <a:avLst/>
          </a:prstGeom>
        </p:spPr>
      </p:pic>
      <p:pic>
        <p:nvPicPr>
          <p:cNvPr id="11" name="Picture 10">
            <a:extLst>
              <a:ext uri="{FF2B5EF4-FFF2-40B4-BE49-F238E27FC236}">
                <a16:creationId xmlns:a16="http://schemas.microsoft.com/office/drawing/2014/main" id="{DAA92BB8-8A08-5786-BFC9-282C1C1FF47A}"/>
              </a:ext>
            </a:extLst>
          </p:cNvPr>
          <p:cNvPicPr>
            <a:picLocks noChangeAspect="1"/>
          </p:cNvPicPr>
          <p:nvPr/>
        </p:nvPicPr>
        <p:blipFill>
          <a:blip r:embed="rId5"/>
          <a:stretch>
            <a:fillRect/>
          </a:stretch>
        </p:blipFill>
        <p:spPr>
          <a:xfrm>
            <a:off x="606591" y="3530827"/>
            <a:ext cx="4469076" cy="3213932"/>
          </a:xfrm>
          <a:prstGeom prst="rect">
            <a:avLst/>
          </a:prstGeom>
        </p:spPr>
      </p:pic>
      <p:pic>
        <p:nvPicPr>
          <p:cNvPr id="13" name="Picture 12">
            <a:extLst>
              <a:ext uri="{FF2B5EF4-FFF2-40B4-BE49-F238E27FC236}">
                <a16:creationId xmlns:a16="http://schemas.microsoft.com/office/drawing/2014/main" id="{37F38E5D-E999-5355-4148-5E7E0462CAF8}"/>
              </a:ext>
            </a:extLst>
          </p:cNvPr>
          <p:cNvPicPr>
            <a:picLocks noChangeAspect="1"/>
          </p:cNvPicPr>
          <p:nvPr/>
        </p:nvPicPr>
        <p:blipFill>
          <a:blip r:embed="rId6"/>
          <a:stretch>
            <a:fillRect/>
          </a:stretch>
        </p:blipFill>
        <p:spPr>
          <a:xfrm>
            <a:off x="6459967" y="3484799"/>
            <a:ext cx="4801397" cy="3259960"/>
          </a:xfrm>
          <a:prstGeom prst="rect">
            <a:avLst/>
          </a:prstGeom>
        </p:spPr>
      </p:pic>
    </p:spTree>
    <p:extLst>
      <p:ext uri="{BB962C8B-B14F-4D97-AF65-F5344CB8AC3E}">
        <p14:creationId xmlns:p14="http://schemas.microsoft.com/office/powerpoint/2010/main" val="7995827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2650</TotalTime>
  <Words>1269</Words>
  <Application>Microsoft Office PowerPoint</Application>
  <PresentationFormat>Widescreen</PresentationFormat>
  <Paragraphs>73</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Celestial</vt:lpstr>
      <vt:lpstr>Amazon Sales Data Analysis Report</vt:lpstr>
      <vt:lpstr>INTRODUCTION</vt:lpstr>
      <vt:lpstr>PROBLEM STATEMENT</vt:lpstr>
      <vt:lpstr>OBJECTIVE</vt:lpstr>
      <vt:lpstr>Project workflow</vt:lpstr>
      <vt:lpstr>TOOLS AND TECHNOLOGIES</vt:lpstr>
      <vt:lpstr>BRIEF ANALYSIS</vt:lpstr>
      <vt:lpstr> Data Pre-processing   </vt:lpstr>
      <vt:lpstr>PowerPoint Presentation</vt:lpstr>
      <vt:lpstr>PowerPoint Presentation</vt:lpstr>
      <vt:lpstr>PowerPoint Presentation</vt:lpstr>
      <vt:lpstr>PowerPoint Presentation</vt:lpstr>
      <vt:lpstr>Sales analysis</vt:lpstr>
      <vt:lpstr>Product analysis</vt:lpstr>
      <vt:lpstr>Geographic analysis</vt:lpstr>
      <vt:lpstr>Visualizations  and  Insights</vt:lpstr>
      <vt:lpstr>Yearly Sales Trend (Total Revenue)</vt:lpstr>
      <vt:lpstr>Monthly Sales Trend (Total Revenue)</vt:lpstr>
      <vt:lpstr>Total Units Sold For Each Product Item</vt:lpstr>
      <vt:lpstr>Total Revenue By Item Type</vt:lpstr>
      <vt:lpstr>Total Revenue And Total Profit By Sales Channel</vt:lpstr>
      <vt:lpstr>Total Revenue And Total Profit By Item Type</vt:lpstr>
      <vt:lpstr>Total Profit By Top 10 Countries</vt:lpstr>
      <vt:lpstr>Total Profit By Region</vt:lpstr>
      <vt:lpstr>Total cost by region</vt:lpstr>
      <vt:lpstr>Total Revenue By Order Priority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Kajal Raut</dc:creator>
  <cp:lastModifiedBy>Kajal Raut</cp:lastModifiedBy>
  <cp:revision>17</cp:revision>
  <dcterms:created xsi:type="dcterms:W3CDTF">2024-06-17T16:38:05Z</dcterms:created>
  <dcterms:modified xsi:type="dcterms:W3CDTF">2024-06-30T07:49:25Z</dcterms:modified>
</cp:coreProperties>
</file>